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2" r:id="rId4"/>
    <p:sldId id="261" r:id="rId5"/>
  </p:sldIdLst>
  <p:sldSz cx="12192000" cy="6858000"/>
  <p:notesSz cx="7102475" cy="9388475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99F4AE-DD44-434B-8BE5-A088E806AE71}" v="31" dt="2025-10-12T19:47:21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6" d="100"/>
          <a:sy n="66" d="100"/>
        </p:scale>
        <p:origin x="63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people.ey.com/personal/noam_dotan_parthenon_ey_com/Documents/Desktop/&#1499;&#1504;&#1505;%20&#1489;&#1499;&#1512;/&#1491;&#1496;&#1488;%20&#1500;&#1499;&#1504;&#1505;%20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גרפים!$C$325</c:f>
              <c:strCache>
                <c:ptCount val="1"/>
                <c:pt idx="0">
                  <c:v>קרנות השתלמות</c:v>
                </c:pt>
              </c:strCache>
            </c:strRef>
          </c:tx>
          <c:spPr>
            <a:ln w="76200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76200">
                <a:solidFill>
                  <a:srgbClr val="7030A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גרפים!$D$324:$J$324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חציון 2025</c:v>
                </c:pt>
              </c:strCache>
            </c:strRef>
          </c:cat>
          <c:val>
            <c:numRef>
              <c:f>גרפים!$D$325:$J$325</c:f>
              <c:numCache>
                <c:formatCode>0.0%</c:formatCode>
                <c:ptCount val="7"/>
                <c:pt idx="0">
                  <c:v>6.2E-2</c:v>
                </c:pt>
                <c:pt idx="1">
                  <c:v>7.5999999999999998E-2</c:v>
                </c:pt>
                <c:pt idx="2">
                  <c:v>8.3000000000000004E-2</c:v>
                </c:pt>
                <c:pt idx="3">
                  <c:v>0.13900000000000001</c:v>
                </c:pt>
                <c:pt idx="4">
                  <c:v>0.11799999999999999</c:v>
                </c:pt>
                <c:pt idx="5">
                  <c:v>0.11700000000000001</c:v>
                </c:pt>
                <c:pt idx="6">
                  <c:v>0.112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D6-4A18-A4F8-F9B4ECEC0DE4}"/>
            </c:ext>
          </c:extLst>
        </c:ser>
        <c:ser>
          <c:idx val="1"/>
          <c:order val="1"/>
          <c:tx>
            <c:strRef>
              <c:f>גרפים!$C$326</c:f>
              <c:strCache>
                <c:ptCount val="1"/>
                <c:pt idx="0">
                  <c:v>קרנות פנסיה</c:v>
                </c:pt>
              </c:strCache>
            </c:strRef>
          </c:tx>
          <c:spPr>
            <a:ln w="762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76200">
                <a:solidFill>
                  <a:srgbClr val="C00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גרפים!$D$324:$J$324</c:f>
              <c:strCach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חציון 2025</c:v>
                </c:pt>
              </c:strCache>
            </c:strRef>
          </c:cat>
          <c:val>
            <c:numRef>
              <c:f>גרפים!$D$326:$J$326</c:f>
              <c:numCache>
                <c:formatCode>0.0%</c:formatCode>
                <c:ptCount val="7"/>
                <c:pt idx="0">
                  <c:v>4.5999999999999999E-2</c:v>
                </c:pt>
                <c:pt idx="1">
                  <c:v>5.3999999999999999E-2</c:v>
                </c:pt>
                <c:pt idx="2">
                  <c:v>6.3E-2</c:v>
                </c:pt>
                <c:pt idx="3">
                  <c:v>6.9000000000000006E-2</c:v>
                </c:pt>
                <c:pt idx="4">
                  <c:v>7.0999999999999994E-2</c:v>
                </c:pt>
                <c:pt idx="5">
                  <c:v>0.08</c:v>
                </c:pt>
                <c:pt idx="6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D6-4A18-A4F8-F9B4ECEC0DE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48527952"/>
        <c:axId val="248530832"/>
      </c:lineChart>
      <c:catAx>
        <c:axId val="24852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30832"/>
        <c:crosses val="autoZero"/>
        <c:auto val="1"/>
        <c:lblAlgn val="ctr"/>
        <c:lblOffset val="100"/>
        <c:noMultiLvlLbl val="0"/>
      </c:catAx>
      <c:valAx>
        <c:axId val="248530832"/>
        <c:scaling>
          <c:orientation val="minMax"/>
          <c:max val="0.14000000000000001"/>
          <c:min val="3.0000000000000006E-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2795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54F74AB-F965-4174-8824-A69C8BCA73E8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2ACC7FFC-3AE2-4695-989D-2A4BE29B1C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3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7778D-B3F4-4705-B236-EF2BE5A82A8F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4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C650-35DA-4005-BC65-20A247997008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3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EB008-DDC6-4F14-8817-D36F00E330B3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5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DD69-D315-4C4B-B5E5-8CBD73B38FB9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3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B5EA-57B4-4A86-999C-B27EB7D78284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2AE9F-5A25-4962-BDEC-7B5E148C9295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05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3790D-54C2-4451-8215-C938F73CD99F}" type="datetime1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42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ED217-3E16-49CB-8D9E-C36799FDA7DD}" type="datetime1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9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0BEC-8A02-4655-A14F-BD57BD2F7637}" type="datetime1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91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1A08-6346-49F3-880D-9A1F852F3129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6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2DDE-FDF1-41E6-9EBA-92CB5D40CC49}" type="datetime1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5BE95-1F59-4D33-8FFE-30A7C6B4E8E1}" type="datetime1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8D4BF-556C-4291-B97E-86EE96F4D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3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212" y="2132856"/>
            <a:ext cx="9144000" cy="1512168"/>
          </a:xfrm>
        </p:spPr>
        <p:txBody>
          <a:bodyPr/>
          <a:lstStyle/>
          <a:p>
            <a:pPr rtl="1"/>
            <a:r>
              <a:rPr lang="he-IL" dirty="0"/>
              <a:t>ועדת בכר – מה הלאה?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5480" y="4437112"/>
            <a:ext cx="9144000" cy="1655762"/>
          </a:xfrm>
        </p:spPr>
        <p:txBody>
          <a:bodyPr/>
          <a:lstStyle/>
          <a:p>
            <a:r>
              <a:rPr lang="he-IL" dirty="0"/>
              <a:t>פרופ' דן וייס, רו"ח</a:t>
            </a:r>
          </a:p>
          <a:p>
            <a:r>
              <a:rPr lang="he-IL" dirty="0"/>
              <a:t>ראש מרכז הראל לחקר שוק ההון</a:t>
            </a:r>
            <a:endParaRPr lang="en-US" dirty="0"/>
          </a:p>
        </p:txBody>
      </p:sp>
      <p:pic>
        <p:nvPicPr>
          <p:cNvPr id="4" name="Picture 9">
            <a:extLst>
              <a:ext uri="{FF2B5EF4-FFF2-40B4-BE49-F238E27FC236}">
                <a16:creationId xmlns:a16="http://schemas.microsoft.com/office/drawing/2014/main" id="{A1E16974-88F6-1F20-CF81-B9BDEB7D93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020" y="575046"/>
            <a:ext cx="5960920" cy="105375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94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416" y="1338262"/>
            <a:ext cx="11089232" cy="51870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27448" y="332656"/>
            <a:ext cx="1065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000" b="1" dirty="0">
                <a:latin typeface="Calibri" panose="020F0502020204030204" pitchFamily="34" charset="0"/>
                <a:cs typeface="Calibri" panose="020F0502020204030204" pitchFamily="34" charset="0"/>
              </a:rPr>
              <a:t>גמל ופנסיה - שיעור עמלות סוכנים מתוך דמי הניהול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126324" y="6385023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1400" dirty="0"/>
              <a:t>מקור: דוחות הממונה על שוק ההון ועיבוד מרכז הראל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63352" y="3212976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3600" dirty="0"/>
              <a:t>%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9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C8BA9-BC59-98A0-2191-C8A6640A5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46957F-27A0-3C60-9F03-7B7AE488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8D4BF-556C-4291-B97E-86EE96F4DC0E}" type="slidenum">
              <a:rPr lang="en-US" smtClean="0"/>
              <a:t>3</a:t>
            </a:fld>
            <a:endParaRPr lang="en-US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7A26A69A-582E-F8DD-7F28-CC3EDD83362C}"/>
              </a:ext>
            </a:extLst>
          </p:cNvPr>
          <p:cNvSpPr txBox="1">
            <a:spLocks/>
          </p:cNvSpPr>
          <p:nvPr/>
        </p:nvSpPr>
        <p:spPr>
          <a:xfrm>
            <a:off x="671403" y="169019"/>
            <a:ext cx="11295311" cy="86465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he-IL" sz="4000" b="1" dirty="0">
                <a:latin typeface="+mn-lt"/>
                <a:cs typeface="+mn-cs"/>
              </a:rPr>
              <a:t>שיעור ניוד יוצא מנכסים ממוצעים</a:t>
            </a:r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61DE436A-ED61-6E10-2387-C4D8B0DA8394}"/>
              </a:ext>
            </a:extLst>
          </p:cNvPr>
          <p:cNvSpPr txBox="1">
            <a:spLocks/>
          </p:cNvSpPr>
          <p:nvPr/>
        </p:nvSpPr>
        <p:spPr>
          <a:xfrm>
            <a:off x="3027680" y="5946931"/>
            <a:ext cx="8939034" cy="804058"/>
          </a:xfrm>
          <a:prstGeom prst="rect">
            <a:avLst/>
          </a:prstGeom>
          <a:noFill/>
        </p:spPr>
        <p:txBody>
          <a:bodyPr vert="horz" lIns="91440" tIns="45720" rIns="91440" bIns="45720" rtlCol="1">
            <a:no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e-IL" sz="1400" dirty="0">
                <a:solidFill>
                  <a:prstClr val="black"/>
                </a:solidFill>
                <a:cs typeface="Arial" panose="020B0604020202020204" pitchFamily="34" charset="0"/>
              </a:rPr>
              <a:t>נכללו החברות: כלל, הראל, מנורה, הפניקס, מגדל, </a:t>
            </a:r>
            <a:r>
              <a:rPr lang="he-IL" sz="1400" dirty="0" err="1">
                <a:solidFill>
                  <a:prstClr val="black"/>
                </a:solidFill>
                <a:cs typeface="Arial" panose="020B0604020202020204" pitchFamily="34" charset="0"/>
              </a:rPr>
              <a:t>אלטשולר</a:t>
            </a:r>
            <a:r>
              <a:rPr lang="he-IL" sz="1400" dirty="0">
                <a:solidFill>
                  <a:prstClr val="black"/>
                </a:solidFill>
                <a:cs typeface="Arial" panose="020B0604020202020204" pitchFamily="34" charset="0"/>
              </a:rPr>
              <a:t> שחם, מיטב, ילין, אנליסט, מור, הלמן </a:t>
            </a:r>
            <a:r>
              <a:rPr lang="he-IL" sz="1400" dirty="0" err="1">
                <a:solidFill>
                  <a:prstClr val="black"/>
                </a:solidFill>
                <a:cs typeface="Arial" panose="020B0604020202020204" pitchFamily="34" charset="0"/>
              </a:rPr>
              <a:t>אלדובי</a:t>
            </a:r>
            <a:r>
              <a:rPr lang="he-IL" sz="1400" dirty="0">
                <a:solidFill>
                  <a:prstClr val="black"/>
                </a:solidFill>
                <a:cs typeface="Arial" panose="020B0604020202020204" pitchFamily="34" charset="0"/>
              </a:rPr>
              <a:t> ופסגות. </a:t>
            </a:r>
          </a:p>
          <a:p>
            <a:pPr marL="171450" lvl="1" indent="-1714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e-IL" sz="1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בחישוב חולק </a:t>
            </a:r>
            <a:r>
              <a:rPr lang="he-IL" sz="1400" dirty="0">
                <a:solidFill>
                  <a:prstClr val="black"/>
                </a:solidFill>
                <a:cs typeface="Arial" panose="020B0604020202020204" pitchFamily="34" charset="0"/>
              </a:rPr>
              <a:t>סך הניוד היוצא של החברות באותה שנה בסך </a:t>
            </a:r>
            <a:r>
              <a:rPr lang="he-IL" sz="1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הנכסים הממוצעים לאותה שנה.</a:t>
            </a:r>
          </a:p>
          <a:p>
            <a:pPr marL="171450" lvl="1" indent="-17145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he-IL" sz="1400" dirty="0">
                <a:solidFill>
                  <a:prstClr val="black"/>
                </a:solidFill>
                <a:cs typeface="Arial" panose="020B0604020202020204" pitchFamily="34" charset="0"/>
              </a:rPr>
              <a:t>נתוני חציון 2025 - מוצגים במונחים שנתיים.</a:t>
            </a:r>
          </a:p>
          <a:p>
            <a:pPr marL="0" marR="0" lvl="1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  <a:p>
            <a:pPr marL="1714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AE985-7B1F-19AD-0390-3E50AA243DC0}"/>
              </a:ext>
            </a:extLst>
          </p:cNvPr>
          <p:cNvSpPr txBox="1"/>
          <p:nvPr/>
        </p:nvSpPr>
        <p:spPr>
          <a:xfrm>
            <a:off x="1343472" y="220486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3200" b="1" dirty="0">
                <a:solidFill>
                  <a:srgbClr val="7030A0"/>
                </a:solidFill>
              </a:rPr>
              <a:t>קרנות השתלמות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D0D67B-6D5F-560B-F8E3-6B08AC50785C}"/>
              </a:ext>
            </a:extLst>
          </p:cNvPr>
          <p:cNvSpPr txBox="1"/>
          <p:nvPr/>
        </p:nvSpPr>
        <p:spPr>
          <a:xfrm>
            <a:off x="7680176" y="407707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3200" b="1" dirty="0">
                <a:solidFill>
                  <a:srgbClr val="C00000"/>
                </a:solidFill>
              </a:rPr>
              <a:t>קרנות פנסיה</a:t>
            </a:r>
            <a:endParaRPr lang="en-US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4FE691F-D04E-8ECA-79E7-E5287877DB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77323"/>
              </p:ext>
            </p:extLst>
          </p:nvPr>
        </p:nvGraphicFramePr>
        <p:xfrm>
          <a:off x="479376" y="1443088"/>
          <a:ext cx="11487338" cy="4290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6174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200025"/>
            <a:ext cx="11344275" cy="64579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320" y="4725144"/>
            <a:ext cx="904875" cy="8858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6319" y="4005064"/>
            <a:ext cx="1250977" cy="7486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96399" y="3429000"/>
            <a:ext cx="243177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e-IL" sz="2800" b="1" dirty="0">
                <a:solidFill>
                  <a:srgbClr val="FF0000"/>
                </a:solidFill>
              </a:rPr>
              <a:t>2019 28.5%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336360" y="3861048"/>
            <a:ext cx="544835" cy="86409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8832304" y="4687044"/>
            <a:ext cx="720080" cy="2880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6160" y="3438525"/>
            <a:ext cx="1143000" cy="247650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7531968" y="4471020"/>
            <a:ext cx="720080" cy="2880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528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USTOMLAYOUT" val="F"/>
  <p:tag name="EYLAYOUT" val="n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104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ועדת בכר – מה הלאה?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מה מתחבא בדוחות הכספיים של חברות הנדל"ן המניב?</dc:title>
  <dc:creator>User</dc:creator>
  <cp:lastModifiedBy>Naomi Shpirer</cp:lastModifiedBy>
  <cp:revision>44</cp:revision>
  <cp:lastPrinted>2025-10-12T10:57:23Z</cp:lastPrinted>
  <dcterms:created xsi:type="dcterms:W3CDTF">2023-03-19T10:03:12Z</dcterms:created>
  <dcterms:modified xsi:type="dcterms:W3CDTF">2025-10-19T08:54:49Z</dcterms:modified>
</cp:coreProperties>
</file>