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87" r:id="rId2"/>
    <p:sldMasterId id="2147483673" r:id="rId3"/>
    <p:sldMasterId id="2147483699" r:id="rId4"/>
  </p:sldMasterIdLst>
  <p:notesMasterIdLst>
    <p:notesMasterId r:id="rId25"/>
  </p:notesMasterIdLst>
  <p:handoutMasterIdLst>
    <p:handoutMasterId r:id="rId26"/>
  </p:handoutMasterIdLst>
  <p:sldIdLst>
    <p:sldId id="1048" r:id="rId5"/>
    <p:sldId id="1054" r:id="rId6"/>
    <p:sldId id="373" r:id="rId7"/>
    <p:sldId id="1068" r:id="rId8"/>
    <p:sldId id="1063" r:id="rId9"/>
    <p:sldId id="1064" r:id="rId10"/>
    <p:sldId id="272" r:id="rId11"/>
    <p:sldId id="265" r:id="rId12"/>
    <p:sldId id="1047" r:id="rId13"/>
    <p:sldId id="392" r:id="rId14"/>
    <p:sldId id="936" r:id="rId15"/>
    <p:sldId id="1067" r:id="rId16"/>
    <p:sldId id="999" r:id="rId17"/>
    <p:sldId id="1000" r:id="rId18"/>
    <p:sldId id="1001" r:id="rId19"/>
    <p:sldId id="1002" r:id="rId20"/>
    <p:sldId id="1058" r:id="rId21"/>
    <p:sldId id="1059" r:id="rId22"/>
    <p:sldId id="1004" r:id="rId23"/>
    <p:sldId id="1065" r:id="rId24"/>
  </p:sldIdLst>
  <p:sldSz cx="12192000" cy="6858000"/>
  <p:notesSz cx="9982200" cy="6794500"/>
  <p:embeddedFontLst>
    <p:embeddedFont>
      <p:font typeface="Arial Narrow" panose="020B0606020202030204" pitchFamily="34" charset="0"/>
      <p:regular r:id="rId27"/>
      <p:bold r:id="rId28"/>
      <p:italic r:id="rId29"/>
      <p:boldItalic r:id="rId30"/>
    </p:embeddedFont>
    <p:embeddedFont>
      <p:font typeface="David" panose="020E0502060401010101" pitchFamily="34" charset="-79"/>
      <p:regular r:id="rId31"/>
      <p:bold r:id="rId32"/>
    </p:embeddedFont>
    <p:embeddedFont>
      <p:font typeface="Guttman Kav" panose="02010401010101010101" pitchFamily="2" charset="-79"/>
      <p:regular r:id="rId33"/>
      <p:bold r:id="rId34"/>
    </p:embeddedFont>
    <p:embeddedFont>
      <p:font typeface="Wingdings 3" panose="05040102010807070707" pitchFamily="18" charset="2"/>
      <p:regular r:id="rId35"/>
    </p:embeddedFont>
  </p:embeddedFontLst>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tan o" initials="eo" lastIdx="2" clrIdx="0">
    <p:extLst>
      <p:ext uri="{19B8F6BF-5375-455C-9EA6-DF929625EA0E}">
        <p15:presenceInfo xmlns:p15="http://schemas.microsoft.com/office/powerpoint/2012/main" userId="fa3e82580e9715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E4F2F4"/>
    <a:srgbClr val="6BCAF5"/>
    <a:srgbClr val="D9EDEF"/>
    <a:srgbClr val="800000"/>
    <a:srgbClr val="A89879"/>
    <a:srgbClr val="660033"/>
    <a:srgbClr val="006600"/>
    <a:srgbClr val="FFFFCC"/>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0D31D-A96F-4FFE-85FC-BF702BFC7F46}" v="2330" dt="2025-11-11T09:02:51.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53" autoAdjust="0"/>
    <p:restoredTop sz="96247" autoAdjust="0"/>
  </p:normalViewPr>
  <p:slideViewPr>
    <p:cSldViewPr snapToGrid="0">
      <p:cViewPr varScale="1">
        <p:scale>
          <a:sx n="106" d="100"/>
          <a:sy n="106" d="100"/>
        </p:scale>
        <p:origin x="124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64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tan Orenstein" userId="03725120-0463-4ddf-b2cf-c478eaea219b" providerId="ADAL" clId="{CC11FD20-F312-4C0A-B800-88EE207E97FB}"/>
    <pc:docChg chg="undo custSel addSld delSld modSld">
      <pc:chgData name="Eitan Orenstein" userId="03725120-0463-4ddf-b2cf-c478eaea219b" providerId="ADAL" clId="{CC11FD20-F312-4C0A-B800-88EE207E97FB}" dt="2025-11-11T09:03:01.987" v="196" actId="20577"/>
      <pc:docMkLst>
        <pc:docMk/>
      </pc:docMkLst>
      <pc:sldChg chg="addSp delSp new del mod">
        <pc:chgData name="Eitan Orenstein" userId="03725120-0463-4ddf-b2cf-c478eaea219b" providerId="ADAL" clId="{CC11FD20-F312-4C0A-B800-88EE207E97FB}" dt="2025-11-11T09:01:18.203" v="5" actId="47"/>
        <pc:sldMkLst>
          <pc:docMk/>
          <pc:sldMk cId="2283564870" sldId="1065"/>
        </pc:sldMkLst>
        <pc:spChg chg="add del">
          <ac:chgData name="Eitan Orenstein" userId="03725120-0463-4ddf-b2cf-c478eaea219b" providerId="ADAL" clId="{CC11FD20-F312-4C0A-B800-88EE207E97FB}" dt="2025-11-11T09:01:00.615" v="2" actId="22"/>
          <ac:spMkLst>
            <pc:docMk/>
            <pc:sldMk cId="2283564870" sldId="1065"/>
            <ac:spMk id="4" creationId="{3DD7E32C-DBA8-D4AB-C424-AD8FF9E6D944}"/>
          </ac:spMkLst>
        </pc:spChg>
      </pc:sldChg>
      <pc:sldChg chg="modSp new mod">
        <pc:chgData name="Eitan Orenstein" userId="03725120-0463-4ddf-b2cf-c478eaea219b" providerId="ADAL" clId="{CC11FD20-F312-4C0A-B800-88EE207E97FB}" dt="2025-11-11T09:03:01.987" v="196" actId="20577"/>
        <pc:sldMkLst>
          <pc:docMk/>
          <pc:sldMk cId="2727959877" sldId="1065"/>
        </pc:sldMkLst>
        <pc:spChg chg="mod">
          <ac:chgData name="Eitan Orenstein" userId="03725120-0463-4ddf-b2cf-c478eaea219b" providerId="ADAL" clId="{CC11FD20-F312-4C0A-B800-88EE207E97FB}" dt="2025-11-11T09:03:01.987" v="196" actId="20577"/>
          <ac:spMkLst>
            <pc:docMk/>
            <pc:sldMk cId="2727959877" sldId="1065"/>
            <ac:spMk id="3" creationId="{E1FE5CC7-D21C-C7D6-6F4C-B1F4755C6B1D}"/>
          </ac:spMkLst>
        </pc:spChg>
      </pc:sldChg>
      <pc:sldChg chg="new del">
        <pc:chgData name="Eitan Orenstein" userId="03725120-0463-4ddf-b2cf-c478eaea219b" providerId="ADAL" clId="{CC11FD20-F312-4C0A-B800-88EE207E97FB}" dt="2025-11-11T09:01:33.229" v="9" actId="680"/>
        <pc:sldMkLst>
          <pc:docMk/>
          <pc:sldMk cId="3570661047" sldId="1065"/>
        </pc:sldMkLst>
      </pc:sldChg>
      <pc:sldChg chg="new del">
        <pc:chgData name="Eitan Orenstein" userId="03725120-0463-4ddf-b2cf-c478eaea219b" providerId="ADAL" clId="{CC11FD20-F312-4C0A-B800-88EE207E97FB}" dt="2025-11-11T09:01:19.075" v="6" actId="47"/>
        <pc:sldMkLst>
          <pc:docMk/>
          <pc:sldMk cId="760357832" sldId="1066"/>
        </pc:sldMkLst>
      </pc:sldChg>
      <pc:sldChg chg="new del">
        <pc:chgData name="Eitan Orenstein" userId="03725120-0463-4ddf-b2cf-c478eaea219b" providerId="ADAL" clId="{CC11FD20-F312-4C0A-B800-88EE207E97FB}" dt="2025-11-11T09:01:20.212" v="7" actId="47"/>
        <pc:sldMkLst>
          <pc:docMk/>
          <pc:sldMk cId="2787935347" sldId="106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070CF-1D64-421A-8FF9-08921121C31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B66BD5-B024-4D0F-9F8C-02DC7F32E3D3}">
      <dgm:prSet/>
      <dgm:spPr/>
      <dgm:t>
        <a:bodyPr/>
        <a:lstStyle/>
        <a:p>
          <a:pPr algn="r"/>
          <a:r>
            <a:rPr lang="he-IL" b="0" i="0" dirty="0"/>
            <a:t>הנושים המובטחים: הנושה בעל 80% מהנשייה תמך, שניים אחרים התנגדו. </a:t>
          </a:r>
          <a:endParaRPr lang="en-US" dirty="0"/>
        </a:p>
      </dgm:t>
    </dgm:pt>
    <dgm:pt modelId="{4F1E2C9E-C3F2-4611-93AB-A5B1449FE5CB}" type="parTrans" cxnId="{81614E9B-272C-4D60-A8C6-7714D8A8DD71}">
      <dgm:prSet/>
      <dgm:spPr/>
      <dgm:t>
        <a:bodyPr/>
        <a:lstStyle/>
        <a:p>
          <a:endParaRPr lang="en-US"/>
        </a:p>
      </dgm:t>
    </dgm:pt>
    <dgm:pt modelId="{BE265593-6C1D-4E7C-99D1-AC726ED60605}" type="sibTrans" cxnId="{81614E9B-272C-4D60-A8C6-7714D8A8DD71}">
      <dgm:prSet/>
      <dgm:spPr/>
      <dgm:t>
        <a:bodyPr/>
        <a:lstStyle/>
        <a:p>
          <a:endParaRPr lang="en-US"/>
        </a:p>
      </dgm:t>
    </dgm:pt>
    <dgm:pt modelId="{277C03D2-65D8-4C83-869C-C83E10E7D755}">
      <dgm:prSet/>
      <dgm:spPr/>
      <dgm:t>
        <a:bodyPr/>
        <a:lstStyle/>
        <a:p>
          <a:r>
            <a:rPr lang="he-IL" b="0" i="0" dirty="0"/>
            <a:t>הנושים בדין קדימה תמכו ברוב ערך וברוב מניין.</a:t>
          </a:r>
          <a:endParaRPr lang="en-US" dirty="0"/>
        </a:p>
      </dgm:t>
    </dgm:pt>
    <dgm:pt modelId="{75D1806B-E0C9-4E49-988A-673E204A3557}" type="parTrans" cxnId="{B1E841BC-238D-49BC-9DF2-0B50CA02FA68}">
      <dgm:prSet/>
      <dgm:spPr/>
      <dgm:t>
        <a:bodyPr/>
        <a:lstStyle/>
        <a:p>
          <a:endParaRPr lang="en-US"/>
        </a:p>
      </dgm:t>
    </dgm:pt>
    <dgm:pt modelId="{9EFDF175-026B-42BD-91ED-43FD9768ABA5}" type="sibTrans" cxnId="{B1E841BC-238D-49BC-9DF2-0B50CA02FA68}">
      <dgm:prSet/>
      <dgm:spPr/>
      <dgm:t>
        <a:bodyPr/>
        <a:lstStyle/>
        <a:p>
          <a:endParaRPr lang="en-US"/>
        </a:p>
      </dgm:t>
    </dgm:pt>
    <dgm:pt modelId="{9D43B61C-2C83-454A-85AE-B23E7FCC393B}">
      <dgm:prSet/>
      <dgm:spPr/>
      <dgm:t>
        <a:bodyPr/>
        <a:lstStyle/>
        <a:p>
          <a:r>
            <a:rPr lang="he-IL" b="0" i="0" dirty="0"/>
            <a:t>כל הנושים בעלי ערבויות אישיות תמכו, ורק נושה אחד בעל 37%  מהנשייה התנגד, מלווה בשוק החוץ הבנקאי.</a:t>
          </a:r>
          <a:endParaRPr lang="en-US" dirty="0"/>
        </a:p>
      </dgm:t>
    </dgm:pt>
    <dgm:pt modelId="{606C0A49-28E4-43A3-9286-7BB468D43624}" type="parTrans" cxnId="{49BFB06D-C997-4043-A950-E4A2DD98CCAB}">
      <dgm:prSet/>
      <dgm:spPr/>
      <dgm:t>
        <a:bodyPr/>
        <a:lstStyle/>
        <a:p>
          <a:endParaRPr lang="en-US"/>
        </a:p>
      </dgm:t>
    </dgm:pt>
    <dgm:pt modelId="{76535908-8648-44E5-A52E-44A2F8DF04AF}" type="sibTrans" cxnId="{49BFB06D-C997-4043-A950-E4A2DD98CCAB}">
      <dgm:prSet/>
      <dgm:spPr/>
      <dgm:t>
        <a:bodyPr/>
        <a:lstStyle/>
        <a:p>
          <a:endParaRPr lang="en-US"/>
        </a:p>
      </dgm:t>
    </dgm:pt>
    <dgm:pt modelId="{A4076863-2F8E-4362-B263-9758221F1047}">
      <dgm:prSet/>
      <dgm:spPr/>
      <dgm:t>
        <a:bodyPr/>
        <a:lstStyle/>
        <a:p>
          <a:r>
            <a:rPr lang="he-IL" b="0" i="0" dirty="0"/>
            <a:t>הנושים הרגילים תמכו ברוב ערך וברוב מניין. </a:t>
          </a:r>
          <a:endParaRPr lang="en-US" dirty="0"/>
        </a:p>
      </dgm:t>
    </dgm:pt>
    <dgm:pt modelId="{72BA9BAA-94B9-499D-87A4-78DB435F43C9}" type="parTrans" cxnId="{795AF476-4B5E-4EFB-ACCD-C034083BE887}">
      <dgm:prSet/>
      <dgm:spPr/>
      <dgm:t>
        <a:bodyPr/>
        <a:lstStyle/>
        <a:p>
          <a:endParaRPr lang="en-US"/>
        </a:p>
      </dgm:t>
    </dgm:pt>
    <dgm:pt modelId="{94191F37-32F6-4AB9-BFFE-BD7210634830}" type="sibTrans" cxnId="{795AF476-4B5E-4EFB-ACCD-C034083BE887}">
      <dgm:prSet/>
      <dgm:spPr/>
      <dgm:t>
        <a:bodyPr/>
        <a:lstStyle/>
        <a:p>
          <a:endParaRPr lang="en-US"/>
        </a:p>
      </dgm:t>
    </dgm:pt>
    <dgm:pt modelId="{BF9D709D-7BEC-45E9-923C-EB071F32B96C}" type="pres">
      <dgm:prSet presAssocID="{B2D070CF-1D64-421A-8FF9-08921121C313}" presName="root" presStyleCnt="0">
        <dgm:presLayoutVars>
          <dgm:dir/>
          <dgm:resizeHandles val="exact"/>
        </dgm:presLayoutVars>
      </dgm:prSet>
      <dgm:spPr/>
    </dgm:pt>
    <dgm:pt modelId="{41A59F25-0049-43B9-9890-5D73890476CC}" type="pres">
      <dgm:prSet presAssocID="{F8B66BD5-B024-4D0F-9F8C-02DC7F32E3D3}" presName="compNode" presStyleCnt="0"/>
      <dgm:spPr/>
    </dgm:pt>
    <dgm:pt modelId="{E70880D1-44EA-4629-AD9F-2F7AB335E63E}" type="pres">
      <dgm:prSet presAssocID="{F8B66BD5-B024-4D0F-9F8C-02DC7F32E3D3}" presName="bgRect" presStyleLbl="bgShp" presStyleIdx="0" presStyleCnt="4" custLinFactNeighborX="55245" custLinFactNeighborY="-28625"/>
      <dgm:spPr/>
    </dgm:pt>
    <dgm:pt modelId="{4F04E406-E0D2-4E5B-A928-09892EDCC4B7}" type="pres">
      <dgm:prSet presAssocID="{F8B66BD5-B024-4D0F-9F8C-02DC7F32E3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דולר"/>
        </a:ext>
      </dgm:extLst>
    </dgm:pt>
    <dgm:pt modelId="{2ECC6B43-D82F-41A4-B2CF-B5B29CE8CCCA}" type="pres">
      <dgm:prSet presAssocID="{F8B66BD5-B024-4D0F-9F8C-02DC7F32E3D3}" presName="spaceRect" presStyleCnt="0"/>
      <dgm:spPr/>
    </dgm:pt>
    <dgm:pt modelId="{4C540228-C643-45C3-ABCC-4C6A401DFFE0}" type="pres">
      <dgm:prSet presAssocID="{F8B66BD5-B024-4D0F-9F8C-02DC7F32E3D3}" presName="parTx" presStyleLbl="revTx" presStyleIdx="0" presStyleCnt="4">
        <dgm:presLayoutVars>
          <dgm:chMax val="0"/>
          <dgm:chPref val="0"/>
        </dgm:presLayoutVars>
      </dgm:prSet>
      <dgm:spPr/>
    </dgm:pt>
    <dgm:pt modelId="{67F777D2-17E7-4406-8A84-0B179AA46C86}" type="pres">
      <dgm:prSet presAssocID="{BE265593-6C1D-4E7C-99D1-AC726ED60605}" presName="sibTrans" presStyleCnt="0"/>
      <dgm:spPr/>
    </dgm:pt>
    <dgm:pt modelId="{8A2430C2-5E33-4476-A680-37AB01F7DDBE}" type="pres">
      <dgm:prSet presAssocID="{277C03D2-65D8-4C83-869C-C83E10E7D755}" presName="compNode" presStyleCnt="0"/>
      <dgm:spPr/>
    </dgm:pt>
    <dgm:pt modelId="{EBAE9832-41D7-46D8-8CD7-B85D4A454392}" type="pres">
      <dgm:prSet presAssocID="{277C03D2-65D8-4C83-869C-C83E10E7D755}" presName="bgRect" presStyleLbl="bgShp" presStyleIdx="1" presStyleCnt="4"/>
      <dgm:spPr/>
    </dgm:pt>
    <dgm:pt modelId="{B78E420A-0FBC-4F3F-B0C8-3308A7399704}" type="pres">
      <dgm:prSet presAssocID="{277C03D2-65D8-4C83-869C-C83E10E7D7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כסף"/>
        </a:ext>
      </dgm:extLst>
    </dgm:pt>
    <dgm:pt modelId="{D555208D-027A-43E2-A289-5F62E739CC19}" type="pres">
      <dgm:prSet presAssocID="{277C03D2-65D8-4C83-869C-C83E10E7D755}" presName="spaceRect" presStyleCnt="0"/>
      <dgm:spPr/>
    </dgm:pt>
    <dgm:pt modelId="{D76B588B-9913-49E8-BEBE-6271C798EFDB}" type="pres">
      <dgm:prSet presAssocID="{277C03D2-65D8-4C83-869C-C83E10E7D755}" presName="parTx" presStyleLbl="revTx" presStyleIdx="1" presStyleCnt="4">
        <dgm:presLayoutVars>
          <dgm:chMax val="0"/>
          <dgm:chPref val="0"/>
        </dgm:presLayoutVars>
      </dgm:prSet>
      <dgm:spPr/>
    </dgm:pt>
    <dgm:pt modelId="{71A08A28-CFFC-48D4-A998-E2734B76C357}" type="pres">
      <dgm:prSet presAssocID="{9EFDF175-026B-42BD-91ED-43FD9768ABA5}" presName="sibTrans" presStyleCnt="0"/>
      <dgm:spPr/>
    </dgm:pt>
    <dgm:pt modelId="{54908CA9-5EBF-4557-A10B-7604A18FEA5A}" type="pres">
      <dgm:prSet presAssocID="{9D43B61C-2C83-454A-85AE-B23E7FCC393B}" presName="compNode" presStyleCnt="0"/>
      <dgm:spPr/>
    </dgm:pt>
    <dgm:pt modelId="{FB69B119-65CB-4B9D-A4C0-56FA3ADE68D4}" type="pres">
      <dgm:prSet presAssocID="{9D43B61C-2C83-454A-85AE-B23E7FCC393B}" presName="bgRect" presStyleLbl="bgShp" presStyleIdx="2" presStyleCnt="4"/>
      <dgm:spPr/>
    </dgm:pt>
    <dgm:pt modelId="{620CC09C-7A88-4CF7-8CDD-DF8078661915}" type="pres">
      <dgm:prSet presAssocID="{9D43B61C-2C83-454A-85AE-B23E7FCC39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73CDFF87-8F66-48CF-BC62-B9B580BFA936}" type="pres">
      <dgm:prSet presAssocID="{9D43B61C-2C83-454A-85AE-B23E7FCC393B}" presName="spaceRect" presStyleCnt="0"/>
      <dgm:spPr/>
    </dgm:pt>
    <dgm:pt modelId="{F89FBF67-DA7B-4DA9-838F-93A60FDC29D0}" type="pres">
      <dgm:prSet presAssocID="{9D43B61C-2C83-454A-85AE-B23E7FCC393B}" presName="parTx" presStyleLbl="revTx" presStyleIdx="2" presStyleCnt="4">
        <dgm:presLayoutVars>
          <dgm:chMax val="0"/>
          <dgm:chPref val="0"/>
        </dgm:presLayoutVars>
      </dgm:prSet>
      <dgm:spPr/>
    </dgm:pt>
    <dgm:pt modelId="{ADDCA40D-FF26-4D3C-B95A-8A3FD8449CCD}" type="pres">
      <dgm:prSet presAssocID="{76535908-8648-44E5-A52E-44A2F8DF04AF}" presName="sibTrans" presStyleCnt="0"/>
      <dgm:spPr/>
    </dgm:pt>
    <dgm:pt modelId="{F0A26851-5FE7-4D6B-A233-B1DA51A812B4}" type="pres">
      <dgm:prSet presAssocID="{A4076863-2F8E-4362-B263-9758221F1047}" presName="compNode" presStyleCnt="0"/>
      <dgm:spPr/>
    </dgm:pt>
    <dgm:pt modelId="{63B6E38F-766B-45D2-9C9B-4922C2E659EC}" type="pres">
      <dgm:prSet presAssocID="{A4076863-2F8E-4362-B263-9758221F1047}" presName="bgRect" presStyleLbl="bgShp" presStyleIdx="3" presStyleCnt="4"/>
      <dgm:spPr/>
    </dgm:pt>
    <dgm:pt modelId="{1366ED41-FBDD-41FE-AEA5-7CCF44561C33}" type="pres">
      <dgm:prSet presAssocID="{A4076863-2F8E-4362-B263-9758221F10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מטבעות"/>
        </a:ext>
      </dgm:extLst>
    </dgm:pt>
    <dgm:pt modelId="{D1C4AC14-F864-43BE-ACA1-921F4F1A5A3E}" type="pres">
      <dgm:prSet presAssocID="{A4076863-2F8E-4362-B263-9758221F1047}" presName="spaceRect" presStyleCnt="0"/>
      <dgm:spPr/>
    </dgm:pt>
    <dgm:pt modelId="{A92A211B-F1F4-40D0-9974-3A48381CF7DC}" type="pres">
      <dgm:prSet presAssocID="{A4076863-2F8E-4362-B263-9758221F1047}" presName="parTx" presStyleLbl="revTx" presStyleIdx="3" presStyleCnt="4">
        <dgm:presLayoutVars>
          <dgm:chMax val="0"/>
          <dgm:chPref val="0"/>
        </dgm:presLayoutVars>
      </dgm:prSet>
      <dgm:spPr/>
    </dgm:pt>
  </dgm:ptLst>
  <dgm:cxnLst>
    <dgm:cxn modelId="{5018B630-C428-452A-99A4-5C51EED57E5C}" type="presOf" srcId="{A4076863-2F8E-4362-B263-9758221F1047}" destId="{A92A211B-F1F4-40D0-9974-3A48381CF7DC}" srcOrd="0" destOrd="0" presId="urn:microsoft.com/office/officeart/2018/2/layout/IconVerticalSolidList"/>
    <dgm:cxn modelId="{60F4F839-00EA-45FC-921B-32F29D20CC71}" type="presOf" srcId="{F8B66BD5-B024-4D0F-9F8C-02DC7F32E3D3}" destId="{4C540228-C643-45C3-ABCC-4C6A401DFFE0}" srcOrd="0" destOrd="0" presId="urn:microsoft.com/office/officeart/2018/2/layout/IconVerticalSolidList"/>
    <dgm:cxn modelId="{49BFB06D-C997-4043-A950-E4A2DD98CCAB}" srcId="{B2D070CF-1D64-421A-8FF9-08921121C313}" destId="{9D43B61C-2C83-454A-85AE-B23E7FCC393B}" srcOrd="2" destOrd="0" parTransId="{606C0A49-28E4-43A3-9286-7BB468D43624}" sibTransId="{76535908-8648-44E5-A52E-44A2F8DF04AF}"/>
    <dgm:cxn modelId="{795AF476-4B5E-4EFB-ACCD-C034083BE887}" srcId="{B2D070CF-1D64-421A-8FF9-08921121C313}" destId="{A4076863-2F8E-4362-B263-9758221F1047}" srcOrd="3" destOrd="0" parTransId="{72BA9BAA-94B9-499D-87A4-78DB435F43C9}" sibTransId="{94191F37-32F6-4AB9-BFFE-BD7210634830}"/>
    <dgm:cxn modelId="{A24C5E8A-376F-48C3-BF76-BAAE91DB07B5}" type="presOf" srcId="{277C03D2-65D8-4C83-869C-C83E10E7D755}" destId="{D76B588B-9913-49E8-BEBE-6271C798EFDB}" srcOrd="0" destOrd="0" presId="urn:microsoft.com/office/officeart/2018/2/layout/IconVerticalSolidList"/>
    <dgm:cxn modelId="{81614E9B-272C-4D60-A8C6-7714D8A8DD71}" srcId="{B2D070CF-1D64-421A-8FF9-08921121C313}" destId="{F8B66BD5-B024-4D0F-9F8C-02DC7F32E3D3}" srcOrd="0" destOrd="0" parTransId="{4F1E2C9E-C3F2-4611-93AB-A5B1449FE5CB}" sibTransId="{BE265593-6C1D-4E7C-99D1-AC726ED60605}"/>
    <dgm:cxn modelId="{B1E841BC-238D-49BC-9DF2-0B50CA02FA68}" srcId="{B2D070CF-1D64-421A-8FF9-08921121C313}" destId="{277C03D2-65D8-4C83-869C-C83E10E7D755}" srcOrd="1" destOrd="0" parTransId="{75D1806B-E0C9-4E49-988A-673E204A3557}" sibTransId="{9EFDF175-026B-42BD-91ED-43FD9768ABA5}"/>
    <dgm:cxn modelId="{410CA9CC-A56D-4F6A-AFA1-2978BFE0FD5E}" type="presOf" srcId="{B2D070CF-1D64-421A-8FF9-08921121C313}" destId="{BF9D709D-7BEC-45E9-923C-EB071F32B96C}" srcOrd="0" destOrd="0" presId="urn:microsoft.com/office/officeart/2018/2/layout/IconVerticalSolidList"/>
    <dgm:cxn modelId="{7F64E5DE-20C7-45B4-8655-99CEA99680D2}" type="presOf" srcId="{9D43B61C-2C83-454A-85AE-B23E7FCC393B}" destId="{F89FBF67-DA7B-4DA9-838F-93A60FDC29D0}" srcOrd="0" destOrd="0" presId="urn:microsoft.com/office/officeart/2018/2/layout/IconVerticalSolidList"/>
    <dgm:cxn modelId="{A6F7FD8E-EFCB-4CC6-8A18-EE44DBF04C2C}" type="presParOf" srcId="{BF9D709D-7BEC-45E9-923C-EB071F32B96C}" destId="{41A59F25-0049-43B9-9890-5D73890476CC}" srcOrd="0" destOrd="0" presId="urn:microsoft.com/office/officeart/2018/2/layout/IconVerticalSolidList"/>
    <dgm:cxn modelId="{6E4BFAC4-5E85-4E26-B07C-0067CF628F3E}" type="presParOf" srcId="{41A59F25-0049-43B9-9890-5D73890476CC}" destId="{E70880D1-44EA-4629-AD9F-2F7AB335E63E}" srcOrd="0" destOrd="0" presId="urn:microsoft.com/office/officeart/2018/2/layout/IconVerticalSolidList"/>
    <dgm:cxn modelId="{AF23FA14-D07E-4443-9AFA-060BD49165E1}" type="presParOf" srcId="{41A59F25-0049-43B9-9890-5D73890476CC}" destId="{4F04E406-E0D2-4E5B-A928-09892EDCC4B7}" srcOrd="1" destOrd="0" presId="urn:microsoft.com/office/officeart/2018/2/layout/IconVerticalSolidList"/>
    <dgm:cxn modelId="{5CE66591-13F3-463F-B543-852DF270F68C}" type="presParOf" srcId="{41A59F25-0049-43B9-9890-5D73890476CC}" destId="{2ECC6B43-D82F-41A4-B2CF-B5B29CE8CCCA}" srcOrd="2" destOrd="0" presId="urn:microsoft.com/office/officeart/2018/2/layout/IconVerticalSolidList"/>
    <dgm:cxn modelId="{AFA7B163-1D3A-40D3-9CE8-1D9305357C05}" type="presParOf" srcId="{41A59F25-0049-43B9-9890-5D73890476CC}" destId="{4C540228-C643-45C3-ABCC-4C6A401DFFE0}" srcOrd="3" destOrd="0" presId="urn:microsoft.com/office/officeart/2018/2/layout/IconVerticalSolidList"/>
    <dgm:cxn modelId="{823E73D2-BFB2-4DA1-BB9D-72B820A53E4E}" type="presParOf" srcId="{BF9D709D-7BEC-45E9-923C-EB071F32B96C}" destId="{67F777D2-17E7-4406-8A84-0B179AA46C86}" srcOrd="1" destOrd="0" presId="urn:microsoft.com/office/officeart/2018/2/layout/IconVerticalSolidList"/>
    <dgm:cxn modelId="{2BF6CE8A-32EC-4FC5-8D2C-642180F210DF}" type="presParOf" srcId="{BF9D709D-7BEC-45E9-923C-EB071F32B96C}" destId="{8A2430C2-5E33-4476-A680-37AB01F7DDBE}" srcOrd="2" destOrd="0" presId="urn:microsoft.com/office/officeart/2018/2/layout/IconVerticalSolidList"/>
    <dgm:cxn modelId="{9BCD5397-CBCB-4FE5-80F2-BBB57CF75160}" type="presParOf" srcId="{8A2430C2-5E33-4476-A680-37AB01F7DDBE}" destId="{EBAE9832-41D7-46D8-8CD7-B85D4A454392}" srcOrd="0" destOrd="0" presId="urn:microsoft.com/office/officeart/2018/2/layout/IconVerticalSolidList"/>
    <dgm:cxn modelId="{7597D6CB-3C2D-41EC-8D7B-CEA9C200F694}" type="presParOf" srcId="{8A2430C2-5E33-4476-A680-37AB01F7DDBE}" destId="{B78E420A-0FBC-4F3F-B0C8-3308A7399704}" srcOrd="1" destOrd="0" presId="urn:microsoft.com/office/officeart/2018/2/layout/IconVerticalSolidList"/>
    <dgm:cxn modelId="{856CED5A-5BEF-46FF-BEEF-A078AC9F0303}" type="presParOf" srcId="{8A2430C2-5E33-4476-A680-37AB01F7DDBE}" destId="{D555208D-027A-43E2-A289-5F62E739CC19}" srcOrd="2" destOrd="0" presId="urn:microsoft.com/office/officeart/2018/2/layout/IconVerticalSolidList"/>
    <dgm:cxn modelId="{14BC7158-B50A-48AB-AA43-43D3477D5270}" type="presParOf" srcId="{8A2430C2-5E33-4476-A680-37AB01F7DDBE}" destId="{D76B588B-9913-49E8-BEBE-6271C798EFDB}" srcOrd="3" destOrd="0" presId="urn:microsoft.com/office/officeart/2018/2/layout/IconVerticalSolidList"/>
    <dgm:cxn modelId="{BE24C74C-DD5D-4917-9D32-1CE67A6E0420}" type="presParOf" srcId="{BF9D709D-7BEC-45E9-923C-EB071F32B96C}" destId="{71A08A28-CFFC-48D4-A998-E2734B76C357}" srcOrd="3" destOrd="0" presId="urn:microsoft.com/office/officeart/2018/2/layout/IconVerticalSolidList"/>
    <dgm:cxn modelId="{3B724B41-98FC-4DD3-9E26-551DC531AAB1}" type="presParOf" srcId="{BF9D709D-7BEC-45E9-923C-EB071F32B96C}" destId="{54908CA9-5EBF-4557-A10B-7604A18FEA5A}" srcOrd="4" destOrd="0" presId="urn:microsoft.com/office/officeart/2018/2/layout/IconVerticalSolidList"/>
    <dgm:cxn modelId="{CB61C7C5-299F-4955-B3F9-698FEC0DF68E}" type="presParOf" srcId="{54908CA9-5EBF-4557-A10B-7604A18FEA5A}" destId="{FB69B119-65CB-4B9D-A4C0-56FA3ADE68D4}" srcOrd="0" destOrd="0" presId="urn:microsoft.com/office/officeart/2018/2/layout/IconVerticalSolidList"/>
    <dgm:cxn modelId="{DAC643F9-29D5-4508-8638-908313A43A08}" type="presParOf" srcId="{54908CA9-5EBF-4557-A10B-7604A18FEA5A}" destId="{620CC09C-7A88-4CF7-8CDD-DF8078661915}" srcOrd="1" destOrd="0" presId="urn:microsoft.com/office/officeart/2018/2/layout/IconVerticalSolidList"/>
    <dgm:cxn modelId="{1489D4C7-108D-4AFA-8E88-4833AD08FEA3}" type="presParOf" srcId="{54908CA9-5EBF-4557-A10B-7604A18FEA5A}" destId="{73CDFF87-8F66-48CF-BC62-B9B580BFA936}" srcOrd="2" destOrd="0" presId="urn:microsoft.com/office/officeart/2018/2/layout/IconVerticalSolidList"/>
    <dgm:cxn modelId="{5CAA77C9-8EA8-4A04-92AF-2880E0478F12}" type="presParOf" srcId="{54908CA9-5EBF-4557-A10B-7604A18FEA5A}" destId="{F89FBF67-DA7B-4DA9-838F-93A60FDC29D0}" srcOrd="3" destOrd="0" presId="urn:microsoft.com/office/officeart/2018/2/layout/IconVerticalSolidList"/>
    <dgm:cxn modelId="{AB10BD86-B500-4615-BEE9-E53605DE7E28}" type="presParOf" srcId="{BF9D709D-7BEC-45E9-923C-EB071F32B96C}" destId="{ADDCA40D-FF26-4D3C-B95A-8A3FD8449CCD}" srcOrd="5" destOrd="0" presId="urn:microsoft.com/office/officeart/2018/2/layout/IconVerticalSolidList"/>
    <dgm:cxn modelId="{8FBD02F0-A301-49CD-B651-0C0DEEA21CA0}" type="presParOf" srcId="{BF9D709D-7BEC-45E9-923C-EB071F32B96C}" destId="{F0A26851-5FE7-4D6B-A233-B1DA51A812B4}" srcOrd="6" destOrd="0" presId="urn:microsoft.com/office/officeart/2018/2/layout/IconVerticalSolidList"/>
    <dgm:cxn modelId="{A78843DB-5FCD-47BA-8466-8597B506C8D8}" type="presParOf" srcId="{F0A26851-5FE7-4D6B-A233-B1DA51A812B4}" destId="{63B6E38F-766B-45D2-9C9B-4922C2E659EC}" srcOrd="0" destOrd="0" presId="urn:microsoft.com/office/officeart/2018/2/layout/IconVerticalSolidList"/>
    <dgm:cxn modelId="{D7FB895D-A4C4-4F3E-BDED-BF7D5BB6ACB9}" type="presParOf" srcId="{F0A26851-5FE7-4D6B-A233-B1DA51A812B4}" destId="{1366ED41-FBDD-41FE-AEA5-7CCF44561C33}" srcOrd="1" destOrd="0" presId="urn:microsoft.com/office/officeart/2018/2/layout/IconVerticalSolidList"/>
    <dgm:cxn modelId="{96BB6AA9-758E-45FC-AF1C-85F4A06C411B}" type="presParOf" srcId="{F0A26851-5FE7-4D6B-A233-B1DA51A812B4}" destId="{D1C4AC14-F864-43BE-ACA1-921F4F1A5A3E}" srcOrd="2" destOrd="0" presId="urn:microsoft.com/office/officeart/2018/2/layout/IconVerticalSolidList"/>
    <dgm:cxn modelId="{93923E9B-445C-4A3B-B8A4-956BF1924307}" type="presParOf" srcId="{F0A26851-5FE7-4D6B-A233-B1DA51A812B4}" destId="{A92A211B-F1F4-40D0-9974-3A48381CF7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880D1-44EA-4629-AD9F-2F7AB335E63E}">
      <dsp:nvSpPr>
        <dsp:cNvPr id="0" name=""/>
        <dsp:cNvSpPr/>
      </dsp:nvSpPr>
      <dsp:spPr>
        <a:xfrm>
          <a:off x="0" y="0"/>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4E406-E0D2-4E5B-A928-09892EDCC4B7}">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40228-C643-45C3-ABCC-4C6A401DFFE0}">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r" defTabSz="933450">
            <a:lnSpc>
              <a:spcPct val="90000"/>
            </a:lnSpc>
            <a:spcBef>
              <a:spcPct val="0"/>
            </a:spcBef>
            <a:spcAft>
              <a:spcPct val="35000"/>
            </a:spcAft>
            <a:buNone/>
          </a:pPr>
          <a:r>
            <a:rPr lang="he-IL" sz="2100" b="0" i="0" kern="1200" dirty="0"/>
            <a:t>הנושים המובטחים: הנושה בעל 80% מהנשייה תמך, שניים אחרים התנגדו. </a:t>
          </a:r>
          <a:endParaRPr lang="en-US" sz="2100" kern="1200" dirty="0"/>
        </a:p>
      </dsp:txBody>
      <dsp:txXfrm>
        <a:off x="1274714" y="2177"/>
        <a:ext cx="5116560" cy="1103648"/>
      </dsp:txXfrm>
    </dsp:sp>
    <dsp:sp modelId="{EBAE9832-41D7-46D8-8CD7-B85D4A454392}">
      <dsp:nvSpPr>
        <dsp:cNvPr id="0" name=""/>
        <dsp:cNvSpPr/>
      </dsp:nvSpPr>
      <dsp:spPr>
        <a:xfrm>
          <a:off x="0" y="1381738"/>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E420A-0FBC-4F3F-B0C8-3308A7399704}">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6B588B-9913-49E8-BEBE-6271C798EFDB}">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33450">
            <a:lnSpc>
              <a:spcPct val="90000"/>
            </a:lnSpc>
            <a:spcBef>
              <a:spcPct val="0"/>
            </a:spcBef>
            <a:spcAft>
              <a:spcPct val="35000"/>
            </a:spcAft>
            <a:buNone/>
          </a:pPr>
          <a:r>
            <a:rPr lang="he-IL" sz="2100" b="0" i="0" kern="1200" dirty="0"/>
            <a:t>הנושים בדין קדימה תמכו ברוב ערך וברוב מניין.</a:t>
          </a:r>
          <a:endParaRPr lang="en-US" sz="2100" kern="1200" dirty="0"/>
        </a:p>
      </dsp:txBody>
      <dsp:txXfrm>
        <a:off x="1274714" y="1381738"/>
        <a:ext cx="5116560" cy="1103648"/>
      </dsp:txXfrm>
    </dsp:sp>
    <dsp:sp modelId="{FB69B119-65CB-4B9D-A4C0-56FA3ADE68D4}">
      <dsp:nvSpPr>
        <dsp:cNvPr id="0" name=""/>
        <dsp:cNvSpPr/>
      </dsp:nvSpPr>
      <dsp:spPr>
        <a:xfrm>
          <a:off x="0" y="2761299"/>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0CC09C-7A88-4CF7-8CDD-DF8078661915}">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9FBF67-DA7B-4DA9-838F-93A60FDC29D0}">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33450">
            <a:lnSpc>
              <a:spcPct val="90000"/>
            </a:lnSpc>
            <a:spcBef>
              <a:spcPct val="0"/>
            </a:spcBef>
            <a:spcAft>
              <a:spcPct val="35000"/>
            </a:spcAft>
            <a:buNone/>
          </a:pPr>
          <a:r>
            <a:rPr lang="he-IL" sz="2100" b="0" i="0" kern="1200" dirty="0"/>
            <a:t>כל הנושים בעלי ערבויות אישיות תמכו, ורק נושה אחד בעל 37%  מהנשייה התנגד, מלווה בשוק החוץ הבנקאי.</a:t>
          </a:r>
          <a:endParaRPr lang="en-US" sz="2100" kern="1200" dirty="0"/>
        </a:p>
      </dsp:txBody>
      <dsp:txXfrm>
        <a:off x="1274714" y="2761299"/>
        <a:ext cx="5116560" cy="1103648"/>
      </dsp:txXfrm>
    </dsp:sp>
    <dsp:sp modelId="{63B6E38F-766B-45D2-9C9B-4922C2E659EC}">
      <dsp:nvSpPr>
        <dsp:cNvPr id="0" name=""/>
        <dsp:cNvSpPr/>
      </dsp:nvSpPr>
      <dsp:spPr>
        <a:xfrm>
          <a:off x="0" y="4140860"/>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6ED41-FBDD-41FE-AEA5-7CCF44561C33}">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2A211B-F1F4-40D0-9974-3A48381CF7DC}">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33450">
            <a:lnSpc>
              <a:spcPct val="90000"/>
            </a:lnSpc>
            <a:spcBef>
              <a:spcPct val="0"/>
            </a:spcBef>
            <a:spcAft>
              <a:spcPct val="35000"/>
            </a:spcAft>
            <a:buNone/>
          </a:pPr>
          <a:r>
            <a:rPr lang="he-IL" sz="2100" b="0" i="0" kern="1200" dirty="0"/>
            <a:t>הנושים הרגילים תמכו ברוב ערך וברוב מניין. </a:t>
          </a:r>
          <a:endParaRPr lang="en-US" sz="2100" kern="1200" dirty="0"/>
        </a:p>
      </dsp:txBody>
      <dsp:txXfrm>
        <a:off x="1274714" y="4140860"/>
        <a:ext cx="5116560" cy="11036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C516C4-7854-417D-84C7-8264ECFE1DB8}"/>
              </a:ext>
            </a:extLst>
          </p:cNvPr>
          <p:cNvSpPr>
            <a:spLocks noGrp="1"/>
          </p:cNvSpPr>
          <p:nvPr>
            <p:ph type="hdr" sz="quarter"/>
          </p:nvPr>
        </p:nvSpPr>
        <p:spPr>
          <a:xfrm>
            <a:off x="1" y="0"/>
            <a:ext cx="4326205" cy="341154"/>
          </a:xfrm>
          <a:prstGeom prst="rect">
            <a:avLst/>
          </a:prstGeom>
        </p:spPr>
        <p:txBody>
          <a:bodyPr vert="horz" lIns="91440" tIns="45720" rIns="91440" bIns="45720" rtlCol="0"/>
          <a:lstStyle>
            <a:lvl1pPr algn="r">
              <a:defRPr sz="1200"/>
            </a:lvl1pPr>
          </a:lstStyle>
          <a:p>
            <a:endParaRPr lang="he-IL"/>
          </a:p>
        </p:txBody>
      </p:sp>
      <p:sp>
        <p:nvSpPr>
          <p:cNvPr id="3" name="Date Placeholder 2">
            <a:extLst>
              <a:ext uri="{FF2B5EF4-FFF2-40B4-BE49-F238E27FC236}">
                <a16:creationId xmlns:a16="http://schemas.microsoft.com/office/drawing/2014/main" id="{9A8319AE-347D-4F90-82E6-2AF0AF25C3E1}"/>
              </a:ext>
            </a:extLst>
          </p:cNvPr>
          <p:cNvSpPr>
            <a:spLocks noGrp="1"/>
          </p:cNvSpPr>
          <p:nvPr>
            <p:ph type="dt" sz="quarter" idx="1"/>
          </p:nvPr>
        </p:nvSpPr>
        <p:spPr>
          <a:xfrm>
            <a:off x="5654399" y="0"/>
            <a:ext cx="4326205" cy="341154"/>
          </a:xfrm>
          <a:prstGeom prst="rect">
            <a:avLst/>
          </a:prstGeom>
        </p:spPr>
        <p:txBody>
          <a:bodyPr vert="horz" lIns="91440" tIns="45720" rIns="91440" bIns="45720" rtlCol="0"/>
          <a:lstStyle>
            <a:lvl1pPr algn="l">
              <a:defRPr sz="1200"/>
            </a:lvl1pPr>
          </a:lstStyle>
          <a:p>
            <a:endParaRPr lang="he-IL"/>
          </a:p>
        </p:txBody>
      </p:sp>
      <p:sp>
        <p:nvSpPr>
          <p:cNvPr id="4" name="Footer Placeholder 3">
            <a:extLst>
              <a:ext uri="{FF2B5EF4-FFF2-40B4-BE49-F238E27FC236}">
                <a16:creationId xmlns:a16="http://schemas.microsoft.com/office/drawing/2014/main" id="{3A193ABC-E0A5-456C-9BEF-AB3239EDEC66}"/>
              </a:ext>
            </a:extLst>
          </p:cNvPr>
          <p:cNvSpPr>
            <a:spLocks noGrp="1"/>
          </p:cNvSpPr>
          <p:nvPr>
            <p:ph type="ftr" sz="quarter" idx="2"/>
          </p:nvPr>
        </p:nvSpPr>
        <p:spPr>
          <a:xfrm>
            <a:off x="1" y="6453347"/>
            <a:ext cx="4326205" cy="341153"/>
          </a:xfrm>
          <a:prstGeom prst="rect">
            <a:avLst/>
          </a:prstGeom>
        </p:spPr>
        <p:txBody>
          <a:bodyPr vert="horz" lIns="91440" tIns="45720" rIns="91440" bIns="45720" rtlCol="0" anchor="b"/>
          <a:lstStyle>
            <a:lvl1pPr algn="r">
              <a:defRPr sz="1200"/>
            </a:lvl1pPr>
          </a:lstStyle>
          <a:p>
            <a:endParaRPr lang="he-IL"/>
          </a:p>
        </p:txBody>
      </p:sp>
      <p:sp>
        <p:nvSpPr>
          <p:cNvPr id="5" name="Slide Number Placeholder 4">
            <a:extLst>
              <a:ext uri="{FF2B5EF4-FFF2-40B4-BE49-F238E27FC236}">
                <a16:creationId xmlns:a16="http://schemas.microsoft.com/office/drawing/2014/main" id="{7763389C-8390-4131-9785-2E0C1D1D8704}"/>
              </a:ext>
            </a:extLst>
          </p:cNvPr>
          <p:cNvSpPr>
            <a:spLocks noGrp="1"/>
          </p:cNvSpPr>
          <p:nvPr>
            <p:ph type="sldNum" sz="quarter" idx="3"/>
          </p:nvPr>
        </p:nvSpPr>
        <p:spPr>
          <a:xfrm>
            <a:off x="5654399" y="6453347"/>
            <a:ext cx="4326205" cy="341153"/>
          </a:xfrm>
          <a:prstGeom prst="rect">
            <a:avLst/>
          </a:prstGeom>
        </p:spPr>
        <p:txBody>
          <a:bodyPr vert="horz" lIns="91440" tIns="45720" rIns="91440" bIns="45720" rtlCol="0" anchor="b"/>
          <a:lstStyle>
            <a:lvl1pPr algn="l">
              <a:defRPr sz="1200"/>
            </a:lvl1pPr>
          </a:lstStyle>
          <a:p>
            <a:fld id="{CA104AB9-98C2-4FF1-B091-441B4ED3DF13}" type="slidenum">
              <a:rPr lang="he-IL" smtClean="0"/>
              <a:t>‹#›</a:t>
            </a:fld>
            <a:endParaRPr lang="he-IL"/>
          </a:p>
        </p:txBody>
      </p:sp>
    </p:spTree>
    <p:extLst>
      <p:ext uri="{BB962C8B-B14F-4D97-AF65-F5344CB8AC3E}">
        <p14:creationId xmlns:p14="http://schemas.microsoft.com/office/powerpoint/2010/main" val="578958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26205" cy="341154"/>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5654399" y="0"/>
            <a:ext cx="4326205" cy="341154"/>
          </a:xfrm>
          <a:prstGeom prst="rect">
            <a:avLst/>
          </a:prstGeom>
        </p:spPr>
        <p:txBody>
          <a:bodyPr vert="horz" lIns="91440" tIns="45720" rIns="91440" bIns="45720" rtlCol="0"/>
          <a:lstStyle>
            <a:lvl1pPr algn="l">
              <a:defRPr sz="1200"/>
            </a:lvl1pPr>
          </a:lstStyle>
          <a:p>
            <a:endParaRPr lang="he-IL"/>
          </a:p>
        </p:txBody>
      </p:sp>
      <p:sp>
        <p:nvSpPr>
          <p:cNvPr id="4" name="Slide Image Placeholder 3"/>
          <p:cNvSpPr>
            <a:spLocks noGrp="1" noRot="1" noChangeAspect="1"/>
          </p:cNvSpPr>
          <p:nvPr>
            <p:ph type="sldImg" idx="2"/>
          </p:nvPr>
        </p:nvSpPr>
        <p:spPr>
          <a:xfrm>
            <a:off x="2952750" y="849313"/>
            <a:ext cx="4076700" cy="229235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997742" y="3270310"/>
            <a:ext cx="7986717" cy="26752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1" y="6453347"/>
            <a:ext cx="4326205" cy="341153"/>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5654399" y="6453347"/>
            <a:ext cx="4326205" cy="341153"/>
          </a:xfrm>
          <a:prstGeom prst="rect">
            <a:avLst/>
          </a:prstGeom>
        </p:spPr>
        <p:txBody>
          <a:bodyPr vert="horz" lIns="91440" tIns="45720" rIns="91440" bIns="45720" rtlCol="0" anchor="b"/>
          <a:lstStyle>
            <a:lvl1pPr algn="l">
              <a:defRPr sz="1200"/>
            </a:lvl1pPr>
          </a:lstStyle>
          <a:p>
            <a:fld id="{1EAFAFF7-A132-4EF9-BC76-495D942D57C1}" type="slidenum">
              <a:rPr lang="he-IL" smtClean="0"/>
              <a:t>‹#›</a:t>
            </a:fld>
            <a:endParaRPr lang="he-IL"/>
          </a:p>
        </p:txBody>
      </p:sp>
    </p:spTree>
    <p:extLst>
      <p:ext uri="{BB962C8B-B14F-4D97-AF65-F5344CB8AC3E}">
        <p14:creationId xmlns:p14="http://schemas.microsoft.com/office/powerpoint/2010/main" val="5053098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AFAFF7-A132-4EF9-BC76-495D942D57C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1545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0C37-CAB0-4301-8BD0-98B76D480D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F1261606-B0AC-41A3-8B1F-6363F0A42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A02CA916-AC42-4269-BF3A-BB7EC8BAB322}"/>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1E1680C0-EA7B-45D7-8754-3B3068674F9B}"/>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F411344C-44F7-43B7-ABB0-C329A50932FB}"/>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116546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BEDB-E66D-4213-8ACD-EA1CB5813F9B}"/>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791EDC0D-01D8-4D12-8245-D3EDA6B612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9448F84A-81E4-486D-9C4C-BDB4FA6C287A}"/>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1D7BAB2D-8094-4A37-9B76-AD711528C750}"/>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6B08C68D-9854-4272-AC8F-48F7D9514F40}"/>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202966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4311F-6D2E-4E0A-8AC9-0D4D305C09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9B40DB3E-093C-4491-A2F5-F017367D1B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9BB0FE1B-E8ED-4335-8EB9-4F5B58DEBE3D}"/>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3F2AF938-3525-4E1B-B7EB-B22F645B453E}"/>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77FC4FDB-E852-454D-BE5C-F2D93060818E}"/>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390656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3257-D5F6-4286-A1D4-D0C6F0591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B1F63C21-02E3-4C25-8F0C-6FB6DBCFE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235C16CE-9C4F-4C7E-A02D-C897796452F8}"/>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5" name="Footer Placeholder 4">
            <a:extLst>
              <a:ext uri="{FF2B5EF4-FFF2-40B4-BE49-F238E27FC236}">
                <a16:creationId xmlns:a16="http://schemas.microsoft.com/office/drawing/2014/main" id="{F22E8104-DD45-4DB0-9981-E6D7B00F2BD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BA389CCF-CED6-4F4C-9764-F92F5E16F28E}"/>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32446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E684-9C0F-4F0D-817D-05467C487F99}"/>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9F354ABA-F8DA-4BE9-B88A-D83AAD135C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A885611E-A79B-429F-B0DA-5BB8A52E4C2A}"/>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5" name="Footer Placeholder 4">
            <a:extLst>
              <a:ext uri="{FF2B5EF4-FFF2-40B4-BE49-F238E27FC236}">
                <a16:creationId xmlns:a16="http://schemas.microsoft.com/office/drawing/2014/main" id="{CB450354-5269-4652-88B9-7D0954661566}"/>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38A22765-6B38-408D-9FA1-941CEEE300FB}"/>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244270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D606-9854-4078-990C-F3B40A3BB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9FFB0AB7-AFFF-4342-ADB9-A5321929C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70CA77-6530-4993-841E-26068C32F1E7}"/>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5" name="Footer Placeholder 4">
            <a:extLst>
              <a:ext uri="{FF2B5EF4-FFF2-40B4-BE49-F238E27FC236}">
                <a16:creationId xmlns:a16="http://schemas.microsoft.com/office/drawing/2014/main" id="{DEAE3629-D729-4322-A7ED-7FB39E9B0D5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82490ED7-4EAB-47BD-BA5E-03936A3C2928}"/>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1290402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8CC8-4EA2-42DA-8380-88367358E637}"/>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1EA5831D-EAB8-4A56-B439-70381C3211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22E53E97-C31A-474D-BB60-6CD488B388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5C373E41-8665-4CA0-A927-DC144964CBDF}"/>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6" name="Footer Placeholder 5">
            <a:extLst>
              <a:ext uri="{FF2B5EF4-FFF2-40B4-BE49-F238E27FC236}">
                <a16:creationId xmlns:a16="http://schemas.microsoft.com/office/drawing/2014/main" id="{CBD43620-FDF0-4887-BCD7-B0ADCF5DD143}"/>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9BF9C671-3855-400A-A747-1DCF4AB20A8C}"/>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322240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88BE-C542-4774-B96B-CF2AC081F7B3}"/>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B69AAD3A-EE51-4E38-AFD5-74D208E21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9724D9-F6FA-4225-9AE5-8BDBD39B75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F125A78F-7F44-45FA-85A1-9FFC2CBB7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986719-310A-453A-8040-62FD2AC1F2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30E75288-7D65-4B82-9179-50AB823A454B}"/>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8" name="Footer Placeholder 7">
            <a:extLst>
              <a:ext uri="{FF2B5EF4-FFF2-40B4-BE49-F238E27FC236}">
                <a16:creationId xmlns:a16="http://schemas.microsoft.com/office/drawing/2014/main" id="{0CFDF11B-4D46-4982-9D1C-3919FC610B2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Slide Number Placeholder 8">
            <a:extLst>
              <a:ext uri="{FF2B5EF4-FFF2-40B4-BE49-F238E27FC236}">
                <a16:creationId xmlns:a16="http://schemas.microsoft.com/office/drawing/2014/main" id="{7C95E2F7-4EB6-4F18-A5AF-9752D7DB822D}"/>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124091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0872-1666-42FF-B961-D8AC878CE3AD}"/>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77069C7F-9844-4C3D-BFEF-97E4C8F8C89A}"/>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4" name="Footer Placeholder 3">
            <a:extLst>
              <a:ext uri="{FF2B5EF4-FFF2-40B4-BE49-F238E27FC236}">
                <a16:creationId xmlns:a16="http://schemas.microsoft.com/office/drawing/2014/main" id="{4829F7AE-942C-40DB-9982-997B813CFBA2}"/>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Slide Number Placeholder 4">
            <a:extLst>
              <a:ext uri="{FF2B5EF4-FFF2-40B4-BE49-F238E27FC236}">
                <a16:creationId xmlns:a16="http://schemas.microsoft.com/office/drawing/2014/main" id="{8CF0D809-BF03-4EC7-93A5-BED4A299EB75}"/>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352720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81EB0A-E14C-46A2-9BDC-F78D68887DD8}"/>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3" name="Footer Placeholder 2">
            <a:extLst>
              <a:ext uri="{FF2B5EF4-FFF2-40B4-BE49-F238E27FC236}">
                <a16:creationId xmlns:a16="http://schemas.microsoft.com/office/drawing/2014/main" id="{62C86924-4AF3-4A75-9CDA-9247CE173712}"/>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Slide Number Placeholder 3">
            <a:extLst>
              <a:ext uri="{FF2B5EF4-FFF2-40B4-BE49-F238E27FC236}">
                <a16:creationId xmlns:a16="http://schemas.microsoft.com/office/drawing/2014/main" id="{FCA8064F-FD65-4140-A8E9-95DDFEAFBF01}"/>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2898511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ED1D-9C15-4AD6-A16C-930F17D2C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12A515C7-5E31-4501-982D-14FE8AE38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3D405DD7-B2E6-4EC1-B1A8-5C4777813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B27C75-65D2-41E6-A60A-968FCF0515F7}"/>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6" name="Footer Placeholder 5">
            <a:extLst>
              <a:ext uri="{FF2B5EF4-FFF2-40B4-BE49-F238E27FC236}">
                <a16:creationId xmlns:a16="http://schemas.microsoft.com/office/drawing/2014/main" id="{4635E108-7034-47E7-9D8F-D90C3B7E930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CF45AF63-9AC4-47BC-A81A-4D48F89807ED}"/>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388867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21BE-0F04-40C7-8F5F-81AB0F36F5CF}"/>
              </a:ext>
            </a:extLst>
          </p:cNvPr>
          <p:cNvSpPr>
            <a:spLocks noGrp="1"/>
          </p:cNvSpPr>
          <p:nvPr>
            <p:ph type="title"/>
          </p:nvPr>
        </p:nvSpPr>
        <p:spPr>
          <a:xfrm>
            <a:off x="206062" y="106004"/>
            <a:ext cx="11985938" cy="575033"/>
          </a:xfrm>
        </p:spPr>
        <p:txBody>
          <a:bodyPr/>
          <a:lstStyle>
            <a:lvl1pPr algn="ctr" rtl="1">
              <a:defRPr>
                <a:solidFill>
                  <a:schemeClr val="accent1">
                    <a:lumMod val="50000"/>
                  </a:schemeClr>
                </a:solidFill>
                <a:latin typeface="Guttman Kav" panose="02010401010101010101" pitchFamily="2" charset="-79"/>
                <a:cs typeface="Guttman Kav" panose="02010401010101010101" pitchFamily="2" charset="-79"/>
              </a:defRPr>
            </a:lvl1pPr>
          </a:lstStyle>
          <a:p>
            <a:endParaRPr lang="he-IL" dirty="0"/>
          </a:p>
        </p:txBody>
      </p:sp>
      <p:sp>
        <p:nvSpPr>
          <p:cNvPr id="3" name="Content Placeholder 2">
            <a:extLst>
              <a:ext uri="{FF2B5EF4-FFF2-40B4-BE49-F238E27FC236}">
                <a16:creationId xmlns:a16="http://schemas.microsoft.com/office/drawing/2014/main" id="{2C4537F8-EEF2-41A7-BF17-81F5C4F2601B}"/>
              </a:ext>
            </a:extLst>
          </p:cNvPr>
          <p:cNvSpPr>
            <a:spLocks noGrp="1"/>
          </p:cNvSpPr>
          <p:nvPr>
            <p:ph idx="1"/>
          </p:nvPr>
        </p:nvSpPr>
        <p:spPr>
          <a:xfrm>
            <a:off x="206061" y="1107582"/>
            <a:ext cx="11784169" cy="5644413"/>
          </a:xfrm>
        </p:spPr>
        <p:txBody>
          <a:bodyPr>
            <a:normAutofit/>
          </a:bodyPr>
          <a:lstStyle>
            <a:lvl1pPr marL="0" indent="0" algn="r" rtl="1">
              <a:buNone/>
              <a:defRPr sz="3600">
                <a:latin typeface="+mn-lt"/>
              </a:defRPr>
            </a:lvl1pPr>
          </a:lstStyle>
          <a:p>
            <a:pPr lvl="0"/>
            <a:endParaRPr lang="he-IL" dirty="0"/>
          </a:p>
        </p:txBody>
      </p:sp>
    </p:spTree>
    <p:extLst>
      <p:ext uri="{BB962C8B-B14F-4D97-AF65-F5344CB8AC3E}">
        <p14:creationId xmlns:p14="http://schemas.microsoft.com/office/powerpoint/2010/main" val="177910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8595-AF82-4A5F-9678-E57A6E5B7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030CBBDB-98A3-4DB6-B872-ED536DD2A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225A76F7-0624-4D29-B20A-01B40C40B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62D9A1-6B61-4646-84AC-6F3980563BE4}"/>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6" name="Footer Placeholder 5">
            <a:extLst>
              <a:ext uri="{FF2B5EF4-FFF2-40B4-BE49-F238E27FC236}">
                <a16:creationId xmlns:a16="http://schemas.microsoft.com/office/drawing/2014/main" id="{DF0D4DB2-8342-47FE-81C2-B4E52D7A8CFA}"/>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D0A49BDE-4F2F-44B1-A5EA-AD7E053ADE6F}"/>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3972536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7F75-F521-4C01-8B93-0419A99D4ADB}"/>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028C1C73-2C5F-4BD5-865D-249C1F1AFB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D751BEC-5BBD-4A08-BF86-1FAB64B92D6E}"/>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5" name="Footer Placeholder 4">
            <a:extLst>
              <a:ext uri="{FF2B5EF4-FFF2-40B4-BE49-F238E27FC236}">
                <a16:creationId xmlns:a16="http://schemas.microsoft.com/office/drawing/2014/main" id="{B8E847B4-1164-467C-9A79-F4B786D3E24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3362FA89-0B2E-43B0-A49C-85D927FB6D9E}"/>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3480706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24614-29DF-4A3E-B2FB-5F030D12B2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C02CE45-8474-43A1-A872-D34968F989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7B3F37CA-AFAA-45DD-8ADB-3A563F5720E4}"/>
              </a:ext>
            </a:extLst>
          </p:cNvPr>
          <p:cNvSpPr>
            <a:spLocks noGrp="1"/>
          </p:cNvSpPr>
          <p:nvPr>
            <p:ph type="dt" sz="half" idx="10"/>
          </p:nvPr>
        </p:nvSpPr>
        <p:spPr>
          <a:xfrm>
            <a:off x="838200" y="6356350"/>
            <a:ext cx="2743200" cy="365125"/>
          </a:xfrm>
          <a:prstGeom prst="rect">
            <a:avLst/>
          </a:prstGeom>
        </p:spPr>
        <p:txBody>
          <a:bodyPr/>
          <a:lstStyle/>
          <a:p>
            <a:endParaRPr lang="he-IL"/>
          </a:p>
        </p:txBody>
      </p:sp>
      <p:sp>
        <p:nvSpPr>
          <p:cNvPr id="5" name="Footer Placeholder 4">
            <a:extLst>
              <a:ext uri="{FF2B5EF4-FFF2-40B4-BE49-F238E27FC236}">
                <a16:creationId xmlns:a16="http://schemas.microsoft.com/office/drawing/2014/main" id="{A7F5CA6C-8593-488E-99A1-CCF8A49855B0}"/>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A19534BF-D4B5-40B8-8069-545529F35C8C}"/>
              </a:ext>
            </a:extLst>
          </p:cNvPr>
          <p:cNvSpPr>
            <a:spLocks noGrp="1"/>
          </p:cNvSpPr>
          <p:nvPr>
            <p:ph type="sldNum" sz="quarter" idx="12"/>
          </p:nvPr>
        </p:nvSpPr>
        <p:spPr/>
        <p:txBody>
          <a:bodyPr/>
          <a:lstStyle/>
          <a:p>
            <a:fld id="{ECC1699B-1AA5-4486-B93B-52B9F7DA9C62}" type="slidenum">
              <a:rPr lang="he-IL" smtClean="0"/>
              <a:t>‹#›</a:t>
            </a:fld>
            <a:endParaRPr lang="he-IL"/>
          </a:p>
        </p:txBody>
      </p:sp>
    </p:spTree>
    <p:extLst>
      <p:ext uri="{BB962C8B-B14F-4D97-AF65-F5344CB8AC3E}">
        <p14:creationId xmlns:p14="http://schemas.microsoft.com/office/powerpoint/2010/main" val="1283186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9EA3-EE9B-4725-8199-1EFFAA318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EC7089CF-8BE9-4EC5-A4DA-DC1280713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598832E2-9DD2-4D32-88B2-1B7DBA305677}"/>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41B4DE7F-6337-44DA-8242-FE08237247A9}"/>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800173F4-DC3B-4A13-ACF6-C39830AC7EB2}"/>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64134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3B40-F102-40E0-8CB5-DCF1E71F7FB8}"/>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85A0F156-9CF8-4798-B9E9-47A4AF4F84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642FCD69-0FF1-4F45-BB5A-24B084A80A1B}"/>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A60E5BAF-650C-4616-8FB3-1828BD75E760}"/>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DDD11B48-2D52-4BDC-94C6-A20FC1CE3603}"/>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2493464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243E-6F14-4952-90EA-E5825E42D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82A79A00-3722-4517-86B9-89F10A584B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AFEA6-5F51-482F-92F7-25477C8297A7}"/>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35FDCFDA-9ADD-4219-B892-28D0B851FEED}"/>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7CE51995-BF14-4E2E-A76C-CCFC02FFA5E1}"/>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4220022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5C38-45B3-4CE2-89D9-53D5400C8CB8}"/>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D6CF32BD-879A-4BE9-8A4B-AF8376CC2D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182A69D3-DE6D-454A-AA36-A53BB002AA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82FBF5F8-22A7-45DC-A099-601C46C1D77D}"/>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517F2C61-24F9-493F-8A47-AAC6F68F1A07}"/>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34DC9278-9219-4AB6-A350-7C75AE3151E1}"/>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2756940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1659-A1F8-431B-A50D-817A562FA767}"/>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7DBE2DEB-5565-4D67-9A8F-DC29D4481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EE346B-89FC-4E02-868F-05685DB7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0B8C69A3-6619-48D8-8129-2E3404F34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DDB138-6442-43DD-A551-39CC2FACAD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DAA33231-1D35-48E1-831D-FFEC42666A12}"/>
              </a:ext>
            </a:extLst>
          </p:cNvPr>
          <p:cNvSpPr>
            <a:spLocks noGrp="1"/>
          </p:cNvSpPr>
          <p:nvPr>
            <p:ph type="dt" sz="half" idx="10"/>
          </p:nvPr>
        </p:nvSpPr>
        <p:spPr/>
        <p:txBody>
          <a:bodyPr/>
          <a:lstStyle/>
          <a:p>
            <a:endParaRPr lang="he-IL"/>
          </a:p>
        </p:txBody>
      </p:sp>
      <p:sp>
        <p:nvSpPr>
          <p:cNvPr id="8" name="Footer Placeholder 7">
            <a:extLst>
              <a:ext uri="{FF2B5EF4-FFF2-40B4-BE49-F238E27FC236}">
                <a16:creationId xmlns:a16="http://schemas.microsoft.com/office/drawing/2014/main" id="{63C36E0E-5759-4DAF-BB28-D4CBB47044A2}"/>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3CC304BE-0F83-476D-8D7C-A6BB3A1149E8}"/>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790478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B2AA-6CC2-4D0B-9F3C-6C0888BE3FB1}"/>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599F411C-E802-4558-8FDB-BE606517C9A8}"/>
              </a:ext>
            </a:extLst>
          </p:cNvPr>
          <p:cNvSpPr>
            <a:spLocks noGrp="1"/>
          </p:cNvSpPr>
          <p:nvPr>
            <p:ph type="dt" sz="half" idx="10"/>
          </p:nvPr>
        </p:nvSpPr>
        <p:spPr/>
        <p:txBody>
          <a:bodyPr/>
          <a:lstStyle/>
          <a:p>
            <a:endParaRPr lang="he-IL"/>
          </a:p>
        </p:txBody>
      </p:sp>
      <p:sp>
        <p:nvSpPr>
          <p:cNvPr id="4" name="Footer Placeholder 3">
            <a:extLst>
              <a:ext uri="{FF2B5EF4-FFF2-40B4-BE49-F238E27FC236}">
                <a16:creationId xmlns:a16="http://schemas.microsoft.com/office/drawing/2014/main" id="{7117BEC8-19C4-4425-917A-1205CED7A7F9}"/>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3053A4BE-39A1-4B40-AB23-CB14509FF321}"/>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1824280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1548B-29C7-45C5-ACDD-18830A835291}"/>
              </a:ext>
            </a:extLst>
          </p:cNvPr>
          <p:cNvSpPr>
            <a:spLocks noGrp="1"/>
          </p:cNvSpPr>
          <p:nvPr>
            <p:ph type="dt" sz="half" idx="10"/>
          </p:nvPr>
        </p:nvSpPr>
        <p:spPr/>
        <p:txBody>
          <a:bodyPr/>
          <a:lstStyle/>
          <a:p>
            <a:endParaRPr lang="he-IL"/>
          </a:p>
        </p:txBody>
      </p:sp>
      <p:sp>
        <p:nvSpPr>
          <p:cNvPr id="3" name="Footer Placeholder 2">
            <a:extLst>
              <a:ext uri="{FF2B5EF4-FFF2-40B4-BE49-F238E27FC236}">
                <a16:creationId xmlns:a16="http://schemas.microsoft.com/office/drawing/2014/main" id="{B4FAFC52-5AC6-4914-A110-458F54E71818}"/>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1F6DA662-918B-46E2-AE3D-5CD049415941}"/>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375909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633F-E85D-4C50-901C-09F43AF2B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7C0BE1A9-BEBC-4814-A09E-1F65EA621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8C9508-71E7-45F6-ADFE-06899FF9B2CC}"/>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5F800259-DFCE-4A6F-9C19-19E301A79C1C}"/>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1865462F-D5D7-4DD1-AF2D-2CAC80197DCF}"/>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796668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9B2A-DB0B-444E-A8C7-8AF8E1E99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9A043344-8ECC-46A7-8808-1476E239B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F6D082CA-D047-4A63-867D-087F85C44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335AE0-A760-49EE-96A2-7B3318036928}"/>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302F2B87-0F5C-424E-9558-985D8470EF4F}"/>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DC9AA28A-8BB6-4831-89EA-E6222259E4BD}"/>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2431616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4227-5618-4588-9BF2-1CA8F0A33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F7DA6240-FAA2-40F5-8316-DE5BFEA12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59170F66-A016-4B57-B645-5A5E4CC9E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8A95D0-F81F-47C6-B57E-5A0719B5C9C3}"/>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D4A0AFF0-7B7F-4A70-9C5B-805DE55A34E7}"/>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9B1ACD4E-C446-4B14-B5C8-BEA1CBE412FF}"/>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1777942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890C-C58D-4767-8371-EE31CBFAB444}"/>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429299AB-8EFA-4F1C-A1F4-FC3E5C97C1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1953629D-0D38-4784-96D1-A0A269AC8933}"/>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785A0E38-6C5E-4636-A70B-93A9CA96D0F6}"/>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2B3BB2D8-F35F-4AD7-9FF3-D6F2647AE544}"/>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327784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2FD33-9203-423D-941D-6979AEAAFE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B7973E56-5B3B-4D6E-A0A0-E845C9CB7C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0C2B4CD8-9635-43D3-AB8A-3825F946F8DF}"/>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5CCBD45C-7672-463F-92CE-9013A3693A5C}"/>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3470CB28-B477-4994-86C2-793DA01D6360}"/>
              </a:ext>
            </a:extLst>
          </p:cNvPr>
          <p:cNvSpPr>
            <a:spLocks noGrp="1"/>
          </p:cNvSpPr>
          <p:nvPr>
            <p:ph type="sldNum" sz="quarter" idx="12"/>
          </p:nvPr>
        </p:nvSpPr>
        <p:spPr/>
        <p:txBody>
          <a:bodyPr/>
          <a:lstStyle/>
          <a:p>
            <a:fld id="{80228B77-78B1-4572-B013-F4672DAEDAF3}" type="slidenum">
              <a:rPr lang="he-IL" smtClean="0"/>
              <a:t>‹#›</a:t>
            </a:fld>
            <a:endParaRPr lang="he-IL"/>
          </a:p>
        </p:txBody>
      </p:sp>
    </p:spTree>
    <p:extLst>
      <p:ext uri="{BB962C8B-B14F-4D97-AF65-F5344CB8AC3E}">
        <p14:creationId xmlns:p14="http://schemas.microsoft.com/office/powerpoint/2010/main" val="1848602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he-IL"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Tree>
    <p:extLst>
      <p:ext uri="{BB962C8B-B14F-4D97-AF65-F5344CB8AC3E}">
        <p14:creationId xmlns:p14="http://schemas.microsoft.com/office/powerpoint/2010/main" val="4261486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endParaRPr lang="he-IL" dirty="0"/>
          </a:p>
        </p:txBody>
      </p:sp>
      <p:sp>
        <p:nvSpPr>
          <p:cNvPr id="3" name="Content Placeholder 2"/>
          <p:cNvSpPr>
            <a:spLocks noGrp="1"/>
          </p:cNvSpPr>
          <p:nvPr>
            <p:ph idx="1"/>
          </p:nvPr>
        </p:nvSpPr>
        <p:spPr>
          <a:xfrm>
            <a:off x="240000" y="908050"/>
            <a:ext cx="11616000" cy="5401270"/>
          </a:xfrm>
        </p:spPr>
        <p:txBody>
          <a:bodyPr lIns="180000" rIns="180000"/>
          <a:lstStyle>
            <a:lvl1pPr marL="342900" indent="-252413">
              <a:defRPr>
                <a:solidFill>
                  <a:srgbClr val="002060"/>
                </a:solidFill>
                <a:latin typeface="Calibri" panose="020F0502020204030204" pitchFamily="34" charset="0"/>
                <a:cs typeface="Calibri" panose="020F0502020204030204" pitchFamily="34" charset="0"/>
              </a:defRPr>
            </a:lvl1pPr>
            <a:lvl2pPr>
              <a:defRPr/>
            </a:lvl2pPr>
            <a:lvl3pPr>
              <a:defRPr/>
            </a:lvl3pPr>
            <a:lvl4pPr>
              <a:defRPr/>
            </a:lvl4pPr>
            <a:lvl5pPr>
              <a:defRPr/>
            </a:lvl5pPr>
          </a:lstStyle>
          <a:p>
            <a:pPr lvl="0"/>
            <a:endParaRPr lang="en-US" dirty="0"/>
          </a:p>
        </p:txBody>
      </p:sp>
    </p:spTree>
    <p:extLst>
      <p:ext uri="{BB962C8B-B14F-4D97-AF65-F5344CB8AC3E}">
        <p14:creationId xmlns:p14="http://schemas.microsoft.com/office/powerpoint/2010/main" val="3678631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AA92-7D1A-4D33-A6CE-14AD284C81AC}"/>
              </a:ext>
            </a:extLst>
          </p:cNvPr>
          <p:cNvSpPr>
            <a:spLocks noGrp="1"/>
          </p:cNvSpPr>
          <p:nvPr>
            <p:ph type="title"/>
          </p:nvPr>
        </p:nvSpPr>
        <p:spPr/>
        <p:txBody>
          <a:bodyPr/>
          <a:lstStyle/>
          <a:p>
            <a:r>
              <a:rPr lang="en-US"/>
              <a:t>Click to edit Master title style</a:t>
            </a:r>
            <a:endParaRPr lang="he-IL"/>
          </a:p>
        </p:txBody>
      </p:sp>
    </p:spTree>
    <p:extLst>
      <p:ext uri="{BB962C8B-B14F-4D97-AF65-F5344CB8AC3E}">
        <p14:creationId xmlns:p14="http://schemas.microsoft.com/office/powerpoint/2010/main" val="2965165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DD51E-0043-4176-91A8-BE880B3F8219}"/>
              </a:ext>
            </a:extLst>
          </p:cNvPr>
          <p:cNvSpPr>
            <a:spLocks noGrp="1"/>
          </p:cNvSpPr>
          <p:nvPr>
            <p:ph type="title"/>
          </p:nvPr>
        </p:nvSpPr>
        <p:spPr/>
        <p:txBody>
          <a:bodyPr/>
          <a:lstStyle/>
          <a:p>
            <a:r>
              <a:rPr lang="en-US"/>
              <a:t>Click to edit Master title style</a:t>
            </a:r>
            <a:endParaRPr lang="he-IL"/>
          </a:p>
        </p:txBody>
      </p:sp>
    </p:spTree>
    <p:extLst>
      <p:ext uri="{BB962C8B-B14F-4D97-AF65-F5344CB8AC3E}">
        <p14:creationId xmlns:p14="http://schemas.microsoft.com/office/powerpoint/2010/main" val="2341673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dirty="0"/>
              <a:t>Click to edit Master title style</a:t>
            </a:r>
            <a:endParaRPr lang="he-IL"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22714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e-IL" dirty="0"/>
          </a:p>
        </p:txBody>
      </p:sp>
      <p:sp>
        <p:nvSpPr>
          <p:cNvPr id="3" name="Content Placeholder 2"/>
          <p:cNvSpPr>
            <a:spLocks noGrp="1"/>
          </p:cNvSpPr>
          <p:nvPr>
            <p:ph sz="half" idx="1"/>
          </p:nvPr>
        </p:nvSpPr>
        <p:spPr>
          <a:xfrm>
            <a:off x="239185" y="908050"/>
            <a:ext cx="5657849" cy="5689600"/>
          </a:xfr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6100234" y="908050"/>
            <a:ext cx="5659967" cy="5689600"/>
          </a:xfr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135808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D71D-9E0B-4823-90AE-CE9E33224DD9}"/>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FDB92560-B8BF-4349-B053-3BB2741D06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9CF3BEFB-067E-4874-95D7-35336DB429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57D1453D-C1F8-471A-8DD7-5B7E56608E8D}"/>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ACF5507C-D767-4E26-9C91-AA72D5E436A9}"/>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D569F5D8-A612-411A-8A50-B6D632C4CFEC}"/>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782274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lvl1pPr>
              <a:defRPr/>
            </a:lvl1pPr>
          </a:lstStyle>
          <a:p>
            <a:r>
              <a:rPr lang="en-US" dirty="0"/>
              <a:t>Click to edit Master title style</a:t>
            </a:r>
            <a:endParaRPr lang="he-IL" dirty="0"/>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519910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e-IL" dirty="0"/>
          </a:p>
        </p:txBody>
      </p:sp>
    </p:spTree>
    <p:extLst>
      <p:ext uri="{BB962C8B-B14F-4D97-AF65-F5344CB8AC3E}">
        <p14:creationId xmlns:p14="http://schemas.microsoft.com/office/powerpoint/2010/main" val="2766177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98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dirty="0"/>
              <a:t>Click to edit Master title style</a:t>
            </a:r>
            <a:endParaRPr lang="he-IL" dirty="0"/>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0749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dirty="0"/>
              <a:t>Click to edit Master title style</a:t>
            </a:r>
            <a:endParaRPr lang="he-IL" dirty="0"/>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3744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e-IL"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2319383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1533" y="188914"/>
            <a:ext cx="2878667" cy="6408737"/>
          </a:xfrm>
        </p:spPr>
        <p:txBody>
          <a:bodyPr vert="eaVert"/>
          <a:lstStyle>
            <a:lvl1pPr>
              <a:defRPr/>
            </a:lvl1pPr>
          </a:lstStyle>
          <a:p>
            <a:r>
              <a:rPr lang="en-US" dirty="0"/>
              <a:t>Click to edit Master title style</a:t>
            </a:r>
            <a:endParaRPr lang="he-IL" dirty="0"/>
          </a:p>
        </p:txBody>
      </p:sp>
      <p:sp>
        <p:nvSpPr>
          <p:cNvPr id="3" name="Vertical Text Placeholder 2"/>
          <p:cNvSpPr>
            <a:spLocks noGrp="1"/>
          </p:cNvSpPr>
          <p:nvPr>
            <p:ph type="body" orient="vert" idx="1"/>
          </p:nvPr>
        </p:nvSpPr>
        <p:spPr>
          <a:xfrm>
            <a:off x="239184" y="188914"/>
            <a:ext cx="8439149" cy="6408737"/>
          </a:xfrm>
        </p:spPr>
        <p:txBody>
          <a:bodyPr vert="eaVert"/>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669045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lvl1pPr>
              <a:defRPr/>
            </a:lvl1pPr>
          </a:lstStyle>
          <a:p>
            <a:r>
              <a:rPr lang="en-US" dirty="0"/>
              <a:t>Click to edit Master title style</a:t>
            </a:r>
            <a:endParaRPr lang="he-IL" dirty="0"/>
          </a:p>
        </p:txBody>
      </p:sp>
      <p:sp>
        <p:nvSpPr>
          <p:cNvPr id="3" name="Text Placeholder 2"/>
          <p:cNvSpPr>
            <a:spLocks noGrp="1"/>
          </p:cNvSpPr>
          <p:nvPr>
            <p:ph type="body" sz="half" idx="1"/>
          </p:nvPr>
        </p:nvSpPr>
        <p:spPr>
          <a:xfrm>
            <a:off x="609600" y="1981200"/>
            <a:ext cx="5384800" cy="3886200"/>
          </a:xfr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6197600" y="1981200"/>
            <a:ext cx="5384800" cy="3886200"/>
          </a:xfr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5" name="Rectangle 2"/>
          <p:cNvSpPr>
            <a:spLocks noGrp="1" noChangeArrowheads="1"/>
          </p:cNvSpPr>
          <p:nvPr>
            <p:ph type="ftr" sz="quarter" idx="10"/>
          </p:nvPr>
        </p:nvSpPr>
        <p:spPr>
          <a:xfrm>
            <a:off x="4165600" y="6248400"/>
            <a:ext cx="3860800" cy="457200"/>
          </a:xfrm>
          <a:prstGeom prst="rect">
            <a:avLst/>
          </a:prstGeom>
        </p:spPr>
        <p:txBody>
          <a:bodyPr/>
          <a:lstStyle>
            <a:lvl1pPr algn="r" rtl="1" eaLnBrk="1" hangingPunct="1">
              <a:defRPr>
                <a:latin typeface="Arial Narrow" panose="020B0606020202030204" pitchFamily="34" charset="0"/>
                <a:cs typeface="Arial" panose="020B0604020202020204" pitchFamily="34" charset="0"/>
              </a:defRPr>
            </a:lvl1pPr>
          </a:lstStyle>
          <a:p>
            <a:pPr>
              <a:defRPr/>
            </a:pPr>
            <a:endParaRPr lang="en-US" dirty="0"/>
          </a:p>
        </p:txBody>
      </p:sp>
      <p:sp>
        <p:nvSpPr>
          <p:cNvPr id="6" name="Rectangle 3"/>
          <p:cNvSpPr>
            <a:spLocks noGrp="1" noChangeArrowheads="1"/>
          </p:cNvSpPr>
          <p:nvPr>
            <p:ph type="sldNum" sz="quarter" idx="11"/>
          </p:nvPr>
        </p:nvSpPr>
        <p:spPr>
          <a:xfrm>
            <a:off x="8737600" y="6248400"/>
            <a:ext cx="2844800" cy="457200"/>
          </a:xfrm>
          <a:prstGeom prst="rect">
            <a:avLst/>
          </a:prstGeom>
        </p:spPr>
        <p:txBody>
          <a:bodyPr/>
          <a:lstStyle>
            <a:lvl1pPr algn="r" rtl="1" eaLnBrk="1" hangingPunct="1">
              <a:defRPr>
                <a:latin typeface="Arial Narrow" panose="020B0606020202030204" pitchFamily="34" charset="0"/>
              </a:defRPr>
            </a:lvl1pPr>
          </a:lstStyle>
          <a:p>
            <a:pPr>
              <a:defRPr/>
            </a:pPr>
            <a:fld id="{1B123561-567B-41A4-A242-70B76AE5B655}" type="slidenum">
              <a:rPr lang="he-IL" altLang="he-IL" smtClean="0"/>
              <a:pPr>
                <a:defRPr/>
              </a:pPr>
              <a:t>‹#›</a:t>
            </a:fld>
            <a:endParaRPr lang="en-US" altLang="he-IL" dirty="0"/>
          </a:p>
        </p:txBody>
      </p:sp>
      <p:sp>
        <p:nvSpPr>
          <p:cNvPr id="7" name="Rectangle 16"/>
          <p:cNvSpPr>
            <a:spLocks noGrp="1" noChangeArrowheads="1"/>
          </p:cNvSpPr>
          <p:nvPr>
            <p:ph type="dt" sz="half" idx="12"/>
          </p:nvPr>
        </p:nvSpPr>
        <p:spPr>
          <a:xfrm>
            <a:off x="609600" y="6245225"/>
            <a:ext cx="2844800" cy="476250"/>
          </a:xfrm>
          <a:prstGeom prst="rect">
            <a:avLst/>
          </a:prstGeom>
        </p:spPr>
        <p:txBody>
          <a:bodyPr/>
          <a:lstStyle>
            <a:lvl1pPr algn="r" rtl="1" eaLnBrk="1" hangingPunct="1">
              <a:defRPr>
                <a:latin typeface="Arial Narrow" panose="020B060602020203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53699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4548-765B-4BBF-A3C5-D9A627EF185B}"/>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22F4907E-DC50-4C45-AB33-7BBC38257A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E589DC-58C8-41D0-B8DC-241B42CC7E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0A15C295-5220-42DC-B896-50F3384FB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B68E0B-08E2-41DF-90FF-CB5931F4FC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ABC72AEF-4257-45B1-B6C8-779A9D232C83}"/>
              </a:ext>
            </a:extLst>
          </p:cNvPr>
          <p:cNvSpPr>
            <a:spLocks noGrp="1"/>
          </p:cNvSpPr>
          <p:nvPr>
            <p:ph type="dt" sz="half" idx="10"/>
          </p:nvPr>
        </p:nvSpPr>
        <p:spPr/>
        <p:txBody>
          <a:bodyPr/>
          <a:lstStyle/>
          <a:p>
            <a:endParaRPr lang="he-IL"/>
          </a:p>
        </p:txBody>
      </p:sp>
      <p:sp>
        <p:nvSpPr>
          <p:cNvPr id="8" name="Footer Placeholder 7">
            <a:extLst>
              <a:ext uri="{FF2B5EF4-FFF2-40B4-BE49-F238E27FC236}">
                <a16:creationId xmlns:a16="http://schemas.microsoft.com/office/drawing/2014/main" id="{2E65F9BD-2B5F-4EE6-8891-C722B2E81492}"/>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454A187C-1A28-40D0-B7B6-FF1F366EF763}"/>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223104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ED06-9111-4883-8782-9BB4FF1452AE}"/>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D08F7759-EC53-42CA-8DB9-6642E98AA8A1}"/>
              </a:ext>
            </a:extLst>
          </p:cNvPr>
          <p:cNvSpPr>
            <a:spLocks noGrp="1"/>
          </p:cNvSpPr>
          <p:nvPr>
            <p:ph type="dt" sz="half" idx="10"/>
          </p:nvPr>
        </p:nvSpPr>
        <p:spPr/>
        <p:txBody>
          <a:bodyPr/>
          <a:lstStyle/>
          <a:p>
            <a:endParaRPr lang="he-IL"/>
          </a:p>
        </p:txBody>
      </p:sp>
      <p:sp>
        <p:nvSpPr>
          <p:cNvPr id="4" name="Footer Placeholder 3">
            <a:extLst>
              <a:ext uri="{FF2B5EF4-FFF2-40B4-BE49-F238E27FC236}">
                <a16:creationId xmlns:a16="http://schemas.microsoft.com/office/drawing/2014/main" id="{54E38D53-39E6-4C96-A8F0-7252F667648A}"/>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F42977C2-8CAA-423D-ADC2-7B94F8716233}"/>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230354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98A19-E200-46F5-89E6-7F0DE3954325}"/>
              </a:ext>
            </a:extLst>
          </p:cNvPr>
          <p:cNvSpPr>
            <a:spLocks noGrp="1"/>
          </p:cNvSpPr>
          <p:nvPr>
            <p:ph type="dt" sz="half" idx="10"/>
          </p:nvPr>
        </p:nvSpPr>
        <p:spPr/>
        <p:txBody>
          <a:bodyPr/>
          <a:lstStyle/>
          <a:p>
            <a:endParaRPr lang="he-IL"/>
          </a:p>
        </p:txBody>
      </p:sp>
      <p:sp>
        <p:nvSpPr>
          <p:cNvPr id="3" name="Footer Placeholder 2">
            <a:extLst>
              <a:ext uri="{FF2B5EF4-FFF2-40B4-BE49-F238E27FC236}">
                <a16:creationId xmlns:a16="http://schemas.microsoft.com/office/drawing/2014/main" id="{C9CE440D-0A69-4E68-9CAA-F455BBA9DE0C}"/>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8B495BF2-2BA6-4F0C-8787-0DA0DE5A61AC}"/>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320858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CE80-5AD3-4E50-9B9D-A039C3FFA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1D52F7B1-68DF-4F14-9E71-B057C2945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4A202330-A88C-4AFC-B1DC-CA414524A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58D265-5846-4A23-9F8A-477A2D4AF54F}"/>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83892960-E93C-408F-8340-FBD1E23C43E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6D2566EF-E477-4DFA-8E67-7BD0D7B15C99}"/>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26930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F9C4-8DE5-4143-A73B-B442D91A7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1CBB77E4-B902-4D38-8C3B-8E1492973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0638FCF1-335A-4FA1-8B7A-A9A21846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F94E96-8069-46BD-9E0A-75F6D965183C}"/>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65B2B34A-423E-4DBB-A31E-F6B8BBB62D21}"/>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684FB401-D6D1-487A-8D92-B5D8EA3159E6}"/>
              </a:ext>
            </a:extLst>
          </p:cNvPr>
          <p:cNvSpPr>
            <a:spLocks noGrp="1"/>
          </p:cNvSpPr>
          <p:nvPr>
            <p:ph type="sldNum" sz="quarter" idx="12"/>
          </p:nvPr>
        </p:nvSpPr>
        <p:spPr/>
        <p:txBody>
          <a:bodyPr/>
          <a:lstStyle/>
          <a:p>
            <a:fld id="{97480410-5FEA-43A1-B5ED-6A86149B7657}" type="slidenum">
              <a:rPr lang="he-IL" smtClean="0"/>
              <a:t>‹#›</a:t>
            </a:fld>
            <a:endParaRPr lang="he-IL"/>
          </a:p>
        </p:txBody>
      </p:sp>
    </p:spTree>
    <p:extLst>
      <p:ext uri="{BB962C8B-B14F-4D97-AF65-F5344CB8AC3E}">
        <p14:creationId xmlns:p14="http://schemas.microsoft.com/office/powerpoint/2010/main" val="115346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28BC5-00AF-46CA-A887-3D30BDBAB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FD5FC47F-DF1F-443C-9787-3B0C92328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6675F19E-140F-40D8-986F-B9DD4FC25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he-IL"/>
          </a:p>
        </p:txBody>
      </p:sp>
      <p:sp>
        <p:nvSpPr>
          <p:cNvPr id="5" name="Footer Placeholder 4">
            <a:extLst>
              <a:ext uri="{FF2B5EF4-FFF2-40B4-BE49-F238E27FC236}">
                <a16:creationId xmlns:a16="http://schemas.microsoft.com/office/drawing/2014/main" id="{6E6D4009-DA16-479A-B365-22BEDE4B1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1BEE2CAC-412F-40CC-87D0-F9309534E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80410-5FEA-43A1-B5ED-6A86149B7657}" type="slidenum">
              <a:rPr lang="he-IL" smtClean="0"/>
              <a:t>‹#›</a:t>
            </a:fld>
            <a:endParaRPr lang="he-IL"/>
          </a:p>
        </p:txBody>
      </p:sp>
    </p:spTree>
    <p:extLst>
      <p:ext uri="{BB962C8B-B14F-4D97-AF65-F5344CB8AC3E}">
        <p14:creationId xmlns:p14="http://schemas.microsoft.com/office/powerpoint/2010/main" val="269755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F559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E1B6F4-E399-4AA2-BC17-94C32F83D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2482B637-8874-4922-9396-EFCAEAE51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Slide Number Placeholder 5">
            <a:extLst>
              <a:ext uri="{FF2B5EF4-FFF2-40B4-BE49-F238E27FC236}">
                <a16:creationId xmlns:a16="http://schemas.microsoft.com/office/drawing/2014/main" id="{8C8E5E27-D444-454A-A460-57EDB6B0FAB3}"/>
              </a:ext>
            </a:extLst>
          </p:cNvPr>
          <p:cNvSpPr>
            <a:spLocks noGrp="1"/>
          </p:cNvSpPr>
          <p:nvPr>
            <p:ph type="sldNum" sz="quarter" idx="4"/>
          </p:nvPr>
        </p:nvSpPr>
        <p:spPr>
          <a:xfrm>
            <a:off x="4724400" y="643589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1699B-1AA5-4486-B93B-52B9F7DA9C62}" type="slidenum">
              <a:rPr lang="he-IL" smtClean="0"/>
              <a:t>‹#›</a:t>
            </a:fld>
            <a:endParaRPr lang="he-IL" dirty="0"/>
          </a:p>
        </p:txBody>
      </p:sp>
    </p:spTree>
    <p:extLst>
      <p:ext uri="{BB962C8B-B14F-4D97-AF65-F5344CB8AC3E}">
        <p14:creationId xmlns:p14="http://schemas.microsoft.com/office/powerpoint/2010/main" val="11443811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F559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51034-095F-45C0-AE1D-796C89567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22833263-B2EF-4AFC-9786-B2FE69F21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CDD928B1-B133-4F79-8610-D4D27DA95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he-IL"/>
          </a:p>
        </p:txBody>
      </p:sp>
      <p:sp>
        <p:nvSpPr>
          <p:cNvPr id="5" name="Footer Placeholder 4">
            <a:extLst>
              <a:ext uri="{FF2B5EF4-FFF2-40B4-BE49-F238E27FC236}">
                <a16:creationId xmlns:a16="http://schemas.microsoft.com/office/drawing/2014/main" id="{DB27834A-F638-4204-B9E5-4455F51237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D54D84D1-8519-4C64-8455-592DC88BB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28B77-78B1-4572-B013-F4672DAEDAF3}" type="slidenum">
              <a:rPr lang="he-IL" smtClean="0"/>
              <a:t>‹#›</a:t>
            </a:fld>
            <a:endParaRPr lang="he-IL"/>
          </a:p>
        </p:txBody>
      </p:sp>
    </p:spTree>
    <p:extLst>
      <p:ext uri="{BB962C8B-B14F-4D97-AF65-F5344CB8AC3E}">
        <p14:creationId xmlns:p14="http://schemas.microsoft.com/office/powerpoint/2010/main" val="37903276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88913"/>
            <a:ext cx="109728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e-IL" dirty="0"/>
              <a:t>Click to edit Master title style</a:t>
            </a:r>
          </a:p>
        </p:txBody>
      </p:sp>
      <p:sp>
        <p:nvSpPr>
          <p:cNvPr id="1027" name="Rectangle 3"/>
          <p:cNvSpPr>
            <a:spLocks noGrp="1" noChangeArrowheads="1"/>
          </p:cNvSpPr>
          <p:nvPr>
            <p:ph type="body" idx="1"/>
          </p:nvPr>
        </p:nvSpPr>
        <p:spPr bwMode="auto">
          <a:xfrm>
            <a:off x="239184" y="908050"/>
            <a:ext cx="11521016"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e-IL" dirty="0"/>
              <a:t>Click to edit Master text styles</a:t>
            </a:r>
          </a:p>
          <a:p>
            <a:pPr lvl="1"/>
            <a:r>
              <a:rPr lang="en-US" altLang="he-IL" dirty="0"/>
              <a:t>Second level</a:t>
            </a:r>
          </a:p>
          <a:p>
            <a:pPr lvl="2"/>
            <a:r>
              <a:rPr lang="en-US" altLang="he-IL" dirty="0"/>
              <a:t>Third level</a:t>
            </a:r>
          </a:p>
          <a:p>
            <a:pPr lvl="3"/>
            <a:r>
              <a:rPr lang="en-US" altLang="he-IL" dirty="0"/>
              <a:t>Fourth level</a:t>
            </a:r>
          </a:p>
          <a:p>
            <a:pPr lvl="4"/>
            <a:r>
              <a:rPr lang="en-US" altLang="he-IL" dirty="0"/>
              <a:t>Fifth level</a:t>
            </a:r>
          </a:p>
        </p:txBody>
      </p:sp>
    </p:spTree>
    <p:extLst>
      <p:ext uri="{BB962C8B-B14F-4D97-AF65-F5344CB8AC3E}">
        <p14:creationId xmlns:p14="http://schemas.microsoft.com/office/powerpoint/2010/main" val="22222123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ftr="0" dt="0"/>
  <p:txStyles>
    <p:titleStyle>
      <a:lvl1pPr algn="ctr" rtl="1" eaLnBrk="0" fontAlgn="base" hangingPunct="0">
        <a:spcBef>
          <a:spcPct val="0"/>
        </a:spcBef>
        <a:spcAft>
          <a:spcPct val="0"/>
        </a:spcAft>
        <a:defRPr sz="2800" b="1" kern="1200">
          <a:solidFill>
            <a:srgbClr val="000099"/>
          </a:solidFill>
          <a:latin typeface="Arial Narrow" panose="020B0606020202030204" pitchFamily="34" charset="0"/>
          <a:ea typeface="+mj-ea"/>
          <a:cs typeface="+mj-cs"/>
        </a:defRPr>
      </a:lvl1pPr>
      <a:lvl2pPr algn="ctr" rtl="1" eaLnBrk="0" fontAlgn="base" hangingPunct="0">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9pPr>
    </p:titleStyle>
    <p:bodyStyle>
      <a:lvl1pPr marL="342900" indent="-342900" algn="just" rtl="1" eaLnBrk="0" fontAlgn="base" hangingPunct="0">
        <a:spcBef>
          <a:spcPct val="20000"/>
        </a:spcBef>
        <a:spcAft>
          <a:spcPct val="0"/>
        </a:spcAft>
        <a:defRPr sz="2800" kern="1200">
          <a:solidFill>
            <a:schemeClr val="tx1"/>
          </a:solidFill>
          <a:latin typeface="Arial Narrow" panose="020B0606020202030204" pitchFamily="34" charset="0"/>
          <a:ea typeface="+mn-ea"/>
          <a:cs typeface="+mn-cs"/>
        </a:defRPr>
      </a:lvl1pPr>
      <a:lvl2pPr marL="742950" indent="-285750" algn="just" rtl="1" eaLnBrk="0" fontAlgn="base" hangingPunct="0">
        <a:spcBef>
          <a:spcPct val="20000"/>
        </a:spcBef>
        <a:spcAft>
          <a:spcPct val="0"/>
        </a:spcAft>
        <a:defRPr sz="2800" kern="1200">
          <a:solidFill>
            <a:schemeClr val="tx1"/>
          </a:solidFill>
          <a:latin typeface="Arial Narrow" panose="020B0606020202030204" pitchFamily="34" charset="0"/>
          <a:ea typeface="+mn-ea"/>
          <a:cs typeface="+mj-cs"/>
        </a:defRPr>
      </a:lvl2pPr>
      <a:lvl3pPr marL="1143000" indent="-228600" algn="just" rtl="1" eaLnBrk="0" fontAlgn="base" hangingPunct="0">
        <a:spcBef>
          <a:spcPct val="20000"/>
        </a:spcBef>
        <a:spcAft>
          <a:spcPct val="0"/>
        </a:spcAft>
        <a:defRPr sz="2400" kern="1200">
          <a:solidFill>
            <a:schemeClr val="tx1"/>
          </a:solidFill>
          <a:latin typeface="Arial Narrow" panose="020B0606020202030204" pitchFamily="34" charset="0"/>
          <a:ea typeface="+mn-ea"/>
          <a:cs typeface="+mj-cs"/>
        </a:defRPr>
      </a:lvl3pPr>
      <a:lvl4pPr marL="1600200" indent="-228600" algn="just" rtl="1" eaLnBrk="0" fontAlgn="base" hangingPunct="0">
        <a:spcBef>
          <a:spcPct val="20000"/>
        </a:spcBef>
        <a:spcAft>
          <a:spcPct val="0"/>
        </a:spcAft>
        <a:defRPr sz="2000" kern="1200">
          <a:solidFill>
            <a:schemeClr val="tx1"/>
          </a:solidFill>
          <a:latin typeface="Arial Narrow" panose="020B0606020202030204" pitchFamily="34" charset="0"/>
          <a:ea typeface="+mn-ea"/>
          <a:cs typeface="+mj-cs"/>
        </a:defRPr>
      </a:lvl4pPr>
      <a:lvl5pPr marL="2057400" indent="-228600" algn="just" rtl="1" eaLnBrk="0" fontAlgn="base" hangingPunct="0">
        <a:spcBef>
          <a:spcPct val="20000"/>
        </a:spcBef>
        <a:spcAft>
          <a:spcPct val="0"/>
        </a:spcAft>
        <a:defRPr sz="2000" kern="1200">
          <a:solidFill>
            <a:schemeClr val="tx1"/>
          </a:solidFill>
          <a:latin typeface="Arial Narrow" panose="020B0606020202030204" pitchFamily="34" charset="0"/>
          <a:ea typeface="+mn-ea"/>
          <a:cs typeface="+mj-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1524000" y="2592315"/>
            <a:ext cx="9144000" cy="1655762"/>
          </a:xfrm>
        </p:spPr>
        <p:txBody>
          <a:bodyPr>
            <a:normAutofit fontScale="85000" lnSpcReduction="20000"/>
          </a:bodyPr>
          <a:lstStyle/>
          <a:p>
            <a:pPr algn="ctr"/>
            <a:endParaRPr lang="he-IL" dirty="0">
              <a:solidFill>
                <a:schemeClr val="bg1"/>
              </a:solidFill>
              <a:latin typeface="David" panose="020E0502060401010101" pitchFamily="34" charset="-79"/>
              <a:cs typeface="David" panose="020E0502060401010101" pitchFamily="34" charset="-79"/>
            </a:endParaRPr>
          </a:p>
          <a:p>
            <a:pPr algn="ctr"/>
            <a:r>
              <a:rPr lang="he-IL" sz="2800" dirty="0">
                <a:solidFill>
                  <a:schemeClr val="bg1"/>
                </a:solidFill>
                <a:latin typeface="David" panose="020E0502060401010101" pitchFamily="34" charset="-79"/>
                <a:cs typeface="David" panose="020E0502060401010101" pitchFamily="34" charset="-79"/>
              </a:rPr>
              <a:t>השופט בדימוס איתן אורנשטיין</a:t>
            </a:r>
          </a:p>
          <a:p>
            <a:pPr algn="ctr"/>
            <a:endParaRPr lang="he-IL" dirty="0">
              <a:solidFill>
                <a:schemeClr val="bg1"/>
              </a:solidFill>
              <a:latin typeface="David" panose="020E0502060401010101" pitchFamily="34" charset="-79"/>
              <a:cs typeface="David" panose="020E0502060401010101" pitchFamily="34" charset="-79"/>
            </a:endParaRPr>
          </a:p>
          <a:p>
            <a:pPr algn="ctr"/>
            <a:r>
              <a:rPr lang="he-IL" sz="5400" b="1" dirty="0">
                <a:solidFill>
                  <a:schemeClr val="bg1"/>
                </a:solidFill>
                <a:latin typeface="David" panose="020E0502060401010101" pitchFamily="34" charset="-79"/>
                <a:cs typeface="David" panose="020E0502060401010101" pitchFamily="34" charset="-79"/>
              </a:rPr>
              <a:t>שינויים ותמורות בהליכי חדלות פירעון</a:t>
            </a:r>
          </a:p>
          <a:p>
            <a:pPr algn="ctr"/>
            <a:endParaRPr lang="he-IL" dirty="0">
              <a:solidFill>
                <a:schemeClr val="bg1"/>
              </a:solidFill>
              <a:latin typeface="David" panose="020E0502060401010101" pitchFamily="34" charset="-79"/>
              <a:cs typeface="David" panose="020E0502060401010101" pitchFamily="34" charset="-79"/>
            </a:endParaRPr>
          </a:p>
          <a:p>
            <a:pPr algn="ctr"/>
            <a:endParaRPr lang="he-IL" sz="1050" dirty="0">
              <a:solidFill>
                <a:schemeClr val="bg1"/>
              </a:solidFill>
              <a:latin typeface="David" panose="020E0502060401010101" pitchFamily="34" charset="-79"/>
              <a:cs typeface="David" panose="020E0502060401010101" pitchFamily="34" charset="-79"/>
            </a:endParaRPr>
          </a:p>
          <a:p>
            <a:pPr algn="ctr"/>
            <a:endParaRPr lang="he-IL" sz="1050" dirty="0">
              <a:solidFill>
                <a:schemeClr val="bg1"/>
              </a:solidFill>
              <a:latin typeface="David" panose="020E0502060401010101" pitchFamily="34" charset="-79"/>
              <a:cs typeface="David" panose="020E0502060401010101" pitchFamily="34" charset="-79"/>
            </a:endParaRPr>
          </a:p>
          <a:p>
            <a:pPr algn="ctr"/>
            <a:endParaRPr lang="he-IL" sz="1050" dirty="0">
              <a:solidFill>
                <a:schemeClr val="bg1"/>
              </a:solidFill>
              <a:latin typeface="David" panose="020E0502060401010101" pitchFamily="34" charset="-79"/>
              <a:cs typeface="David" panose="020E0502060401010101" pitchFamily="34" charset="-79"/>
            </a:endParaRPr>
          </a:p>
          <a:p>
            <a:pPr algn="ctr"/>
            <a:endParaRPr lang="en-US" sz="1050" dirty="0">
              <a:solidFill>
                <a:schemeClr val="bg1"/>
              </a:solidFill>
              <a:latin typeface="David" panose="020E0502060401010101" pitchFamily="34" charset="-79"/>
              <a:cs typeface="David" panose="020E0502060401010101" pitchFamily="34" charset="-79"/>
            </a:endParaRPr>
          </a:p>
          <a:p>
            <a:pPr algn="ctr"/>
            <a:endParaRPr lang="en-US" sz="1050" dirty="0">
              <a:solidFill>
                <a:schemeClr val="bg1"/>
              </a:solidFill>
              <a:latin typeface="David" panose="020E0502060401010101" pitchFamily="34" charset="-79"/>
              <a:cs typeface="David" panose="020E0502060401010101" pitchFamily="34" charset="-79"/>
            </a:endParaRPr>
          </a:p>
          <a:p>
            <a:pPr algn="ctr"/>
            <a:endParaRPr lang="he-IL" sz="1050" dirty="0">
              <a:solidFill>
                <a:schemeClr val="bg1"/>
              </a:solidFill>
              <a:latin typeface="David" panose="020E0502060401010101" pitchFamily="34" charset="-79"/>
              <a:cs typeface="David" panose="020E0502060401010101" pitchFamily="34" charset="-79"/>
            </a:endParaRPr>
          </a:p>
        </p:txBody>
      </p:sp>
      <p:sp>
        <p:nvSpPr>
          <p:cNvPr id="4" name="מלבן 3">
            <a:extLst>
              <a:ext uri="{FF2B5EF4-FFF2-40B4-BE49-F238E27FC236}">
                <a16:creationId xmlns:a16="http://schemas.microsoft.com/office/drawing/2014/main" id="{710144D3-5424-47BF-9D48-B6D6129B68DE}"/>
              </a:ext>
            </a:extLst>
          </p:cNvPr>
          <p:cNvSpPr/>
          <p:nvPr/>
        </p:nvSpPr>
        <p:spPr>
          <a:xfrm>
            <a:off x="206477" y="235975"/>
            <a:ext cx="11779046" cy="6368442"/>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מציין מיקום תוכן 2">
            <a:extLst>
              <a:ext uri="{FF2B5EF4-FFF2-40B4-BE49-F238E27FC236}">
                <a16:creationId xmlns:a16="http://schemas.microsoft.com/office/drawing/2014/main" id="{39142BF8-5E5F-42D0-AC6B-A0A21BBDEF0A}"/>
              </a:ext>
            </a:extLst>
          </p:cNvPr>
          <p:cNvSpPr txBox="1">
            <a:spLocks/>
          </p:cNvSpPr>
          <p:nvPr/>
        </p:nvSpPr>
        <p:spPr>
          <a:xfrm>
            <a:off x="0" y="420305"/>
            <a:ext cx="12192000" cy="627260"/>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e-IL" sz="2000" dirty="0">
              <a:solidFill>
                <a:schemeClr val="bg1"/>
              </a:solidFill>
            </a:endParaRPr>
          </a:p>
        </p:txBody>
      </p:sp>
      <p:pic>
        <p:nvPicPr>
          <p:cNvPr id="6" name="תמונה 5">
            <a:extLst>
              <a:ext uri="{FF2B5EF4-FFF2-40B4-BE49-F238E27FC236}">
                <a16:creationId xmlns:a16="http://schemas.microsoft.com/office/drawing/2014/main" id="{12AF37C8-45D1-4301-8766-8F11CB08E8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6477" y="4921676"/>
            <a:ext cx="2633058" cy="1753617"/>
          </a:xfrm>
          <a:prstGeom prst="rect">
            <a:avLst/>
          </a:prstGeom>
        </p:spPr>
      </p:pic>
    </p:spTree>
    <p:extLst>
      <p:ext uri="{BB962C8B-B14F-4D97-AF65-F5344CB8AC3E}">
        <p14:creationId xmlns:p14="http://schemas.microsoft.com/office/powerpoint/2010/main" val="35550186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830479" y="207919"/>
            <a:ext cx="10972800" cy="417512"/>
          </a:xfrm>
        </p:spPr>
        <p:txBody>
          <a:bodyPr>
            <a:normAutofit fontScale="90000"/>
          </a:bodyPr>
          <a:lstStyle/>
          <a:p>
            <a:pPr algn="just" eaLnBrk="1" hangingPunct="1"/>
            <a:r>
              <a:rPr lang="he-IL" altLang="he-IL" dirty="0">
                <a:solidFill>
                  <a:schemeClr val="bg1"/>
                </a:solidFill>
                <a:latin typeface="David" panose="020E0502060401010101" pitchFamily="34" charset="-79"/>
                <a:cs typeface="David" panose="020E0502060401010101" pitchFamily="34" charset="-79"/>
              </a:rPr>
              <a:t>'חדלות </a:t>
            </a:r>
            <a:r>
              <a:rPr lang="he-IL" altLang="he-IL" dirty="0" err="1">
                <a:solidFill>
                  <a:schemeClr val="bg1"/>
                </a:solidFill>
                <a:latin typeface="David" panose="020E0502060401010101" pitchFamily="34" charset="-79"/>
                <a:cs typeface="David" panose="020E0502060401010101" pitchFamily="34" charset="-79"/>
              </a:rPr>
              <a:t>פרעון</a:t>
            </a:r>
            <a:r>
              <a:rPr lang="he-IL" altLang="he-IL" dirty="0">
                <a:solidFill>
                  <a:schemeClr val="bg1"/>
                </a:solidFill>
                <a:latin typeface="David" panose="020E0502060401010101" pitchFamily="34" charset="-79"/>
                <a:cs typeface="David" panose="020E0502060401010101" pitchFamily="34" charset="-79"/>
              </a:rPr>
              <a:t>' :</a:t>
            </a:r>
            <a:endParaRPr lang="en-US" altLang="he-IL" dirty="0">
              <a:solidFill>
                <a:schemeClr val="bg1"/>
              </a:solidFill>
              <a:latin typeface="David" panose="020E0502060401010101" pitchFamily="34" charset="-79"/>
              <a:cs typeface="David" panose="020E0502060401010101" pitchFamily="34" charset="-79"/>
            </a:endParaRPr>
          </a:p>
        </p:txBody>
      </p:sp>
      <p:sp>
        <p:nvSpPr>
          <p:cNvPr id="250883" name="Rectangle 3"/>
          <p:cNvSpPr>
            <a:spLocks noGrp="1" noChangeArrowheads="1"/>
          </p:cNvSpPr>
          <p:nvPr>
            <p:ph idx="1"/>
          </p:nvPr>
        </p:nvSpPr>
        <p:spPr>
          <a:xfrm>
            <a:off x="283335" y="980728"/>
            <a:ext cx="11694017" cy="5445124"/>
          </a:xfrm>
        </p:spPr>
        <p:txBody>
          <a:bodyPr/>
          <a:lstStyle/>
          <a:p>
            <a:pPr eaLnBrk="1" hangingPunct="1"/>
            <a:endParaRPr lang="he-IL" altLang="he-IL" sz="1000" b="1" u="sng" dirty="0">
              <a:solidFill>
                <a:schemeClr val="bg1"/>
              </a:solidFill>
              <a:latin typeface="David" panose="020E0502060401010101" pitchFamily="34" charset="-79"/>
              <a:cs typeface="David" panose="020E0502060401010101" pitchFamily="34" charset="-79"/>
            </a:endParaRPr>
          </a:p>
          <a:p>
            <a:pPr eaLnBrk="1" hangingPunct="1"/>
            <a:r>
              <a:rPr lang="he-IL" altLang="he-IL" sz="2400" dirty="0">
                <a:solidFill>
                  <a:schemeClr val="bg1"/>
                </a:solidFill>
                <a:latin typeface="David" panose="020E0502060401010101" pitchFamily="34" charset="-79"/>
                <a:cs typeface="David" panose="020E0502060401010101" pitchFamily="34" charset="-79"/>
              </a:rPr>
              <a:t>שני מצבים ל'חדלות </a:t>
            </a:r>
            <a:r>
              <a:rPr lang="he-IL" altLang="he-IL" sz="2400" dirty="0" err="1">
                <a:solidFill>
                  <a:schemeClr val="bg1"/>
                </a:solidFill>
                <a:latin typeface="David" panose="020E0502060401010101" pitchFamily="34" charset="-79"/>
                <a:cs typeface="David" panose="020E0502060401010101" pitchFamily="34" charset="-79"/>
              </a:rPr>
              <a:t>פרעון</a:t>
            </a:r>
            <a:r>
              <a:rPr lang="he-IL" altLang="he-IL" sz="2400" dirty="0">
                <a:solidFill>
                  <a:schemeClr val="bg1"/>
                </a:solidFill>
                <a:latin typeface="David" panose="020E0502060401010101" pitchFamily="34" charset="-79"/>
                <a:cs typeface="David" panose="020E0502060401010101" pitchFamily="34" charset="-79"/>
              </a:rPr>
              <a:t>':</a:t>
            </a:r>
          </a:p>
          <a:p>
            <a:pPr eaLnBrk="1" hangingPunct="1"/>
            <a:endParaRPr lang="he-IL" altLang="he-IL" sz="1200" dirty="0">
              <a:solidFill>
                <a:schemeClr val="bg1"/>
              </a:solidFill>
              <a:latin typeface="David" panose="020E0502060401010101" pitchFamily="34" charset="-79"/>
              <a:cs typeface="David" panose="020E0502060401010101" pitchFamily="34" charset="-79"/>
            </a:endParaRPr>
          </a:p>
          <a:p>
            <a:pPr eaLnBrk="1" hangingPunct="1"/>
            <a:r>
              <a:rPr lang="he-IL" altLang="he-IL" sz="2400" b="1" dirty="0">
                <a:solidFill>
                  <a:schemeClr val="bg1"/>
                </a:solidFill>
                <a:latin typeface="David" panose="020E0502060401010101" pitchFamily="34" charset="-79"/>
                <a:cs typeface="David" panose="020E0502060401010101" pitchFamily="34" charset="-79"/>
              </a:rPr>
              <a:t>א.	  </a:t>
            </a:r>
            <a:r>
              <a:rPr lang="he-IL" altLang="he-IL" sz="2400" b="1" u="sng" dirty="0">
                <a:solidFill>
                  <a:schemeClr val="bg1"/>
                </a:solidFill>
                <a:latin typeface="David" panose="020E0502060401010101" pitchFamily="34" charset="-79"/>
                <a:cs typeface="David" panose="020E0502060401010101" pitchFamily="34" charset="-79"/>
              </a:rPr>
              <a:t>אי כושר </a:t>
            </a:r>
            <a:r>
              <a:rPr lang="he-IL" altLang="he-IL" sz="2400" b="1" u="sng" dirty="0" err="1">
                <a:solidFill>
                  <a:schemeClr val="bg1"/>
                </a:solidFill>
                <a:latin typeface="David" panose="020E0502060401010101" pitchFamily="34" charset="-79"/>
                <a:cs typeface="David" panose="020E0502060401010101" pitchFamily="34" charset="-79"/>
              </a:rPr>
              <a:t>פרעון</a:t>
            </a:r>
            <a:r>
              <a:rPr lang="he-IL" altLang="he-IL" sz="2400" b="1" u="sng" dirty="0">
                <a:solidFill>
                  <a:schemeClr val="bg1"/>
                </a:solidFill>
                <a:latin typeface="David" panose="020E0502060401010101" pitchFamily="34" charset="-79"/>
                <a:cs typeface="David" panose="020E0502060401010101" pitchFamily="34" charset="-79"/>
              </a:rPr>
              <a:t> מחמת חוסר נזילות ("מבחן תזרימי")</a:t>
            </a:r>
          </a:p>
          <a:p>
            <a:pPr marL="801688" indent="-361950" eaLnBrk="1" hangingPunct="1">
              <a:buClr>
                <a:srgbClr val="000066"/>
              </a:buClr>
              <a:buFont typeface="Wingdings" panose="05000000000000000000" pitchFamily="2" charset="2"/>
              <a:buChar char="ý"/>
            </a:pPr>
            <a:r>
              <a:rPr lang="he-IL" altLang="he-IL" sz="2400" dirty="0">
                <a:solidFill>
                  <a:schemeClr val="bg1"/>
                </a:solidFill>
                <a:latin typeface="David" panose="020E0502060401010101" pitchFamily="34" charset="-79"/>
                <a:cs typeface="David" panose="020E0502060401010101" pitchFamily="34" charset="-79"/>
              </a:rPr>
              <a:t> אי יכולתה של החברה לשלם את חובותיה, </a:t>
            </a:r>
            <a:r>
              <a:rPr lang="he-IL" altLang="he-IL" sz="2400" u="sng" dirty="0">
                <a:solidFill>
                  <a:schemeClr val="bg1"/>
                </a:solidFill>
                <a:latin typeface="David" panose="020E0502060401010101" pitchFamily="34" charset="-79"/>
                <a:cs typeface="David" panose="020E0502060401010101" pitchFamily="34" charset="-79"/>
              </a:rPr>
              <a:t>בנקודת זמן </a:t>
            </a:r>
            <a:r>
              <a:rPr lang="he-IL" altLang="he-IL" sz="2400" u="sng" dirty="0" err="1">
                <a:solidFill>
                  <a:schemeClr val="bg1"/>
                </a:solidFill>
                <a:latin typeface="David" panose="020E0502060401010101" pitchFamily="34" charset="-79"/>
                <a:cs typeface="David" panose="020E0502060401010101" pitchFamily="34" charset="-79"/>
              </a:rPr>
              <a:t>פרעונן</a:t>
            </a:r>
            <a:r>
              <a:rPr lang="he-IL" altLang="he-IL" sz="2400" dirty="0">
                <a:solidFill>
                  <a:schemeClr val="bg1"/>
                </a:solidFill>
                <a:latin typeface="David" panose="020E0502060401010101" pitchFamily="34" charset="-79"/>
                <a:cs typeface="David" panose="020E0502060401010101" pitchFamily="34" charset="-79"/>
              </a:rPr>
              <a:t>. </a:t>
            </a:r>
          </a:p>
          <a:p>
            <a:pPr marL="801688" indent="-361950" eaLnBrk="1" hangingPunct="1">
              <a:buClr>
                <a:srgbClr val="000066"/>
              </a:buClr>
              <a:buFont typeface="Wingdings" panose="05000000000000000000" pitchFamily="2" charset="2"/>
              <a:buChar char="ý"/>
            </a:pPr>
            <a:r>
              <a:rPr lang="he-IL" altLang="he-IL" sz="2400" dirty="0">
                <a:solidFill>
                  <a:schemeClr val="bg1"/>
                </a:solidFill>
                <a:latin typeface="David" panose="020E0502060401010101" pitchFamily="34" charset="-79"/>
                <a:cs typeface="David" panose="020E0502060401010101" pitchFamily="34" charset="-79"/>
              </a:rPr>
              <a:t>מצב זה אפשרי גם אם סך נכסיה עולה על סך התחייבויותיה, אולם ביום </a:t>
            </a:r>
            <a:r>
              <a:rPr lang="he-IL" altLang="he-IL" sz="2400" dirty="0" err="1">
                <a:solidFill>
                  <a:schemeClr val="bg1"/>
                </a:solidFill>
                <a:latin typeface="David" panose="020E0502060401010101" pitchFamily="34" charset="-79"/>
                <a:cs typeface="David" panose="020E0502060401010101" pitchFamily="34" charset="-79"/>
              </a:rPr>
              <a:t>הפרעון</a:t>
            </a:r>
            <a:r>
              <a:rPr lang="he-IL" altLang="he-IL" sz="2400" dirty="0">
                <a:solidFill>
                  <a:schemeClr val="bg1"/>
                </a:solidFill>
                <a:latin typeface="David" panose="020E0502060401010101" pitchFamily="34" charset="-79"/>
                <a:cs typeface="David" panose="020E0502060401010101" pitchFamily="34" charset="-79"/>
              </a:rPr>
              <a:t> לא ניתן לשלם את החוב (למשל: הליך מימוש הנכסים ארוך).</a:t>
            </a:r>
          </a:p>
          <a:p>
            <a:pPr marL="801688" indent="-361950" eaLnBrk="1" hangingPunct="1">
              <a:buClr>
                <a:srgbClr val="000066"/>
              </a:buClr>
              <a:buFont typeface="Wingdings" panose="05000000000000000000" pitchFamily="2" charset="2"/>
              <a:buChar char="ý"/>
            </a:pPr>
            <a:r>
              <a:rPr lang="he-IL" altLang="he-IL" sz="2400" dirty="0">
                <a:solidFill>
                  <a:schemeClr val="bg1"/>
                </a:solidFill>
                <a:latin typeface="David" panose="020E0502060401010101" pitchFamily="34" charset="-79"/>
                <a:cs typeface="David" panose="020E0502060401010101" pitchFamily="34" charset="-79"/>
              </a:rPr>
              <a:t>מבחן בעל וודאות ויציבות יחסית.</a:t>
            </a:r>
          </a:p>
          <a:p>
            <a:pPr eaLnBrk="1" hangingPunct="1">
              <a:buClr>
                <a:srgbClr val="000066"/>
              </a:buClr>
              <a:buFont typeface="Wingdings" panose="05000000000000000000" pitchFamily="2" charset="2"/>
              <a:buNone/>
            </a:pPr>
            <a:endParaRPr lang="he-IL" altLang="he-IL" sz="2400" dirty="0">
              <a:solidFill>
                <a:schemeClr val="bg1"/>
              </a:solidFill>
              <a:latin typeface="David" panose="020E0502060401010101" pitchFamily="34" charset="-79"/>
              <a:cs typeface="David" panose="020E0502060401010101" pitchFamily="34" charset="-79"/>
            </a:endParaRPr>
          </a:p>
          <a:p>
            <a:pPr eaLnBrk="1" hangingPunct="1">
              <a:buClr>
                <a:srgbClr val="000066"/>
              </a:buClr>
              <a:buFont typeface="Wingdings" panose="05000000000000000000" pitchFamily="2" charset="2"/>
              <a:buNone/>
            </a:pPr>
            <a:r>
              <a:rPr lang="he-IL" altLang="he-IL" sz="2400" b="1" dirty="0">
                <a:solidFill>
                  <a:schemeClr val="bg1"/>
                </a:solidFill>
                <a:latin typeface="David" panose="020E0502060401010101" pitchFamily="34" charset="-79"/>
                <a:cs typeface="David" panose="020E0502060401010101" pitchFamily="34" charset="-79"/>
              </a:rPr>
              <a:t>ב.	  </a:t>
            </a:r>
            <a:r>
              <a:rPr lang="he-IL" altLang="he-IL" sz="2400" b="1" u="sng" dirty="0">
                <a:solidFill>
                  <a:schemeClr val="bg1"/>
                </a:solidFill>
                <a:latin typeface="David" panose="020E0502060401010101" pitchFamily="34" charset="-79"/>
                <a:cs typeface="David" panose="020E0502060401010101" pitchFamily="34" charset="-79"/>
              </a:rPr>
              <a:t>אי כושר </a:t>
            </a:r>
            <a:r>
              <a:rPr lang="he-IL" altLang="he-IL" sz="2400" b="1" u="sng" dirty="0" err="1">
                <a:solidFill>
                  <a:schemeClr val="bg1"/>
                </a:solidFill>
                <a:latin typeface="David" panose="020E0502060401010101" pitchFamily="34" charset="-79"/>
                <a:cs typeface="David" panose="020E0502060401010101" pitchFamily="34" charset="-79"/>
              </a:rPr>
              <a:t>פרעון</a:t>
            </a:r>
            <a:r>
              <a:rPr lang="he-IL" altLang="he-IL" sz="2400" b="1" u="sng" dirty="0">
                <a:solidFill>
                  <a:schemeClr val="bg1"/>
                </a:solidFill>
                <a:latin typeface="David" panose="020E0502060401010101" pitchFamily="34" charset="-79"/>
                <a:cs typeface="David" panose="020E0502060401010101" pitchFamily="34" charset="-79"/>
              </a:rPr>
              <a:t> מאזני  ("מבחן מאזני")</a:t>
            </a:r>
          </a:p>
          <a:p>
            <a:pPr marL="714375" eaLnBrk="1" hangingPunct="1">
              <a:buClr>
                <a:srgbClr val="000066"/>
              </a:buClr>
              <a:buFont typeface="Wingdings" panose="05000000000000000000" pitchFamily="2" charset="2"/>
              <a:buChar char="ý"/>
            </a:pPr>
            <a:r>
              <a:rPr lang="he-IL" altLang="he-IL" sz="2400" dirty="0">
                <a:solidFill>
                  <a:schemeClr val="bg1"/>
                </a:solidFill>
                <a:latin typeface="David" panose="020E0502060401010101" pitchFamily="34" charset="-79"/>
                <a:cs typeface="David" panose="020E0502060401010101" pitchFamily="34" charset="-79"/>
              </a:rPr>
              <a:t> מאזן הנכסים וההתחייבויות מעלה שסך ההתחייבויות עולה על סך הנכסים.</a:t>
            </a:r>
          </a:p>
          <a:p>
            <a:pPr marL="714375" eaLnBrk="1" hangingPunct="1">
              <a:buClr>
                <a:srgbClr val="000066"/>
              </a:buClr>
              <a:buFont typeface="Wingdings" panose="05000000000000000000" pitchFamily="2" charset="2"/>
              <a:buChar char="ý"/>
            </a:pPr>
            <a:r>
              <a:rPr lang="he-IL" altLang="he-IL" sz="2400" dirty="0">
                <a:solidFill>
                  <a:schemeClr val="bg1"/>
                </a:solidFill>
                <a:latin typeface="David" panose="020E0502060401010101" pitchFamily="34" charset="-79"/>
                <a:cs typeface="David" panose="020E0502060401010101" pitchFamily="34" charset="-79"/>
              </a:rPr>
              <a:t> מצב זה אפשרי גם אם בידי החברה די אמצעים נזילים לשלם במועדם חובות שוטפים בזמן הקרוב</a:t>
            </a:r>
            <a:r>
              <a:rPr lang="he-IL" altLang="he-IL" sz="2400" dirty="0">
                <a:solidFill>
                  <a:schemeClr val="bg1"/>
                </a:solidFill>
              </a:rPr>
              <a:t>.</a:t>
            </a:r>
            <a:endParaRPr lang="en-US" altLang="he-IL"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8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08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88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088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088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088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0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12191999" cy="6624736"/>
          </a:xfrm>
        </p:spPr>
        <p:txBody>
          <a:bodyPr/>
          <a:lstStyle/>
          <a:p>
            <a:pPr marL="363538" indent="-363538">
              <a:spcAft>
                <a:spcPts val="600"/>
              </a:spcAft>
              <a:buClr>
                <a:srgbClr val="800000"/>
              </a:buClr>
              <a:buSzPct val="88000"/>
              <a:buFont typeface="Wingdings" panose="05000000000000000000" pitchFamily="2" charset="2"/>
              <a:buChar char="ý"/>
            </a:pPr>
            <a:r>
              <a:rPr lang="he-IL" sz="2400" dirty="0">
                <a:solidFill>
                  <a:schemeClr val="bg1"/>
                </a:solidFill>
                <a:latin typeface="David" panose="020E0502060401010101" pitchFamily="34" charset="-79"/>
                <a:cs typeface="David" panose="020E0502060401010101" pitchFamily="34" charset="-79"/>
              </a:rPr>
              <a:t>במשך שנים שלט המבחן התזרימי בכיפה: בחינת חדלות פירעונה של חברה נעשית על בסיס </a:t>
            </a:r>
            <a:r>
              <a:rPr lang="he-IL" sz="2400" b="1" u="sng" dirty="0">
                <a:solidFill>
                  <a:schemeClr val="bg1"/>
                </a:solidFill>
                <a:latin typeface="David" panose="020E0502060401010101" pitchFamily="34" charset="-79"/>
                <a:cs typeface="David" panose="020E0502060401010101" pitchFamily="34" charset="-79"/>
              </a:rPr>
              <a:t>תזרים המזומנים</a:t>
            </a:r>
            <a:r>
              <a:rPr lang="he-IL" sz="2400" dirty="0">
                <a:solidFill>
                  <a:schemeClr val="bg1"/>
                </a:solidFill>
                <a:latin typeface="David" panose="020E0502060401010101" pitchFamily="34" charset="-79"/>
                <a:cs typeface="David" panose="020E0502060401010101" pitchFamily="34" charset="-79"/>
              </a:rPr>
              <a:t> שלה ויכולתה לפרוע את חובותיה בפועל.  </a:t>
            </a:r>
            <a:r>
              <a:rPr lang="he-IL" sz="1800" u="sng" dirty="0">
                <a:solidFill>
                  <a:schemeClr val="bg1"/>
                </a:solidFill>
                <a:latin typeface="David" panose="020E0502060401010101" pitchFamily="34" charset="-79"/>
                <a:cs typeface="David" panose="020E0502060401010101" pitchFamily="34" charset="-79"/>
              </a:rPr>
              <a:t>ע"א 577/74 בנק ארץ-ישראל בריטניה נ' היועמ"ש</a:t>
            </a:r>
            <a:r>
              <a:rPr lang="he-IL" sz="1800" dirty="0">
                <a:solidFill>
                  <a:schemeClr val="bg1"/>
                </a:solidFill>
                <a:latin typeface="David" panose="020E0502060401010101" pitchFamily="34" charset="-79"/>
                <a:cs typeface="David" panose="020E0502060401010101" pitchFamily="34" charset="-79"/>
              </a:rPr>
              <a:t> (1975)</a:t>
            </a:r>
          </a:p>
          <a:p>
            <a:pPr marL="363538" indent="-363538">
              <a:spcAft>
                <a:spcPts val="600"/>
              </a:spcAft>
              <a:buClr>
                <a:srgbClr val="800000"/>
              </a:buClr>
              <a:buSzPct val="88000"/>
              <a:buFont typeface="Wingdings" panose="05000000000000000000" pitchFamily="2" charset="2"/>
              <a:buChar char="ý"/>
            </a:pPr>
            <a:r>
              <a:rPr lang="he-IL" sz="2400" dirty="0">
                <a:solidFill>
                  <a:schemeClr val="bg1"/>
                </a:solidFill>
                <a:latin typeface="David" panose="020E0502060401010101" pitchFamily="34" charset="-79"/>
                <a:cs typeface="David" panose="020E0502060401010101" pitchFamily="34" charset="-79"/>
              </a:rPr>
              <a:t>עם השנים, פסיקת בתי המשפט המחוזיים יישמה את </a:t>
            </a:r>
            <a:r>
              <a:rPr lang="he-IL" sz="2400" b="1" u="sng" dirty="0">
                <a:solidFill>
                  <a:schemeClr val="bg1"/>
                </a:solidFill>
                <a:latin typeface="David" panose="020E0502060401010101" pitchFamily="34" charset="-79"/>
                <a:cs typeface="David" panose="020E0502060401010101" pitchFamily="34" charset="-79"/>
              </a:rPr>
              <a:t>המבחן המאזני</a:t>
            </a:r>
            <a:r>
              <a:rPr lang="he-IL" sz="2400" dirty="0">
                <a:solidFill>
                  <a:schemeClr val="bg1"/>
                </a:solidFill>
                <a:latin typeface="David" panose="020E0502060401010101" pitchFamily="34" charset="-79"/>
                <a:cs typeface="David" panose="020E0502060401010101" pitchFamily="34" charset="-79"/>
              </a:rPr>
              <a:t>: השיקול שעניינו היחס בין אומדן נכסי החברה לבין התחייבויותיה.  </a:t>
            </a:r>
            <a:r>
              <a:rPr lang="he-IL" sz="1800" u="sng" dirty="0" err="1">
                <a:solidFill>
                  <a:schemeClr val="bg1"/>
                </a:solidFill>
                <a:latin typeface="David" panose="020E0502060401010101" pitchFamily="34" charset="-79"/>
                <a:cs typeface="David" panose="020E0502060401010101" pitchFamily="34" charset="-79"/>
              </a:rPr>
              <a:t>עא</a:t>
            </a:r>
            <a:r>
              <a:rPr lang="he-IL" sz="1800" u="sng" dirty="0">
                <a:solidFill>
                  <a:schemeClr val="bg1"/>
                </a:solidFill>
                <a:latin typeface="David" panose="020E0502060401010101" pitchFamily="34" charset="-79"/>
                <a:cs typeface="David" panose="020E0502060401010101" pitchFamily="34" charset="-79"/>
              </a:rPr>
              <a:t> 8263/16 אור סיטי נדל"ן מקבוצת ענבל אור בע"מ נ' עו"ד איתן ארז</a:t>
            </a:r>
          </a:p>
          <a:p>
            <a:pPr marL="363538" indent="-363538">
              <a:spcAft>
                <a:spcPts val="600"/>
              </a:spcAft>
              <a:buClr>
                <a:srgbClr val="800000"/>
              </a:buClr>
              <a:buSzPct val="88000"/>
              <a:buFont typeface="Wingdings" panose="05000000000000000000" pitchFamily="2" charset="2"/>
              <a:buChar char="ý"/>
            </a:pPr>
            <a:r>
              <a:rPr lang="he-IL" sz="2400" dirty="0">
                <a:solidFill>
                  <a:schemeClr val="bg1"/>
                </a:solidFill>
                <a:latin typeface="David" panose="020E0502060401010101" pitchFamily="34" charset="-79"/>
                <a:cs typeface="David" panose="020E0502060401010101" pitchFamily="34" charset="-79"/>
              </a:rPr>
              <a:t>המבחן התזרימי יושם בפסיקה בהתחשב גם במועד פירעון חובות עתידי, ונכללה הבחינה האם החברה עשויה להגיע למצב שבו חובות החברה – ובכלל זה חובותיה העתידיים – לא ייפרעו במועדם. </a:t>
            </a:r>
          </a:p>
          <a:p>
            <a:pPr marL="363538" indent="-363538">
              <a:buClr>
                <a:srgbClr val="800000"/>
              </a:buClr>
              <a:buSzPct val="88000"/>
              <a:buFont typeface="Wingdings" panose="05000000000000000000" pitchFamily="2" charset="2"/>
              <a:buChar char="ý"/>
            </a:pPr>
            <a:r>
              <a:rPr lang="he-IL" sz="2400" dirty="0">
                <a:solidFill>
                  <a:schemeClr val="bg1"/>
                </a:solidFill>
                <a:latin typeface="David" panose="020E0502060401010101" pitchFamily="34" charset="-79"/>
                <a:cs typeface="David" panose="020E0502060401010101" pitchFamily="34" charset="-79"/>
              </a:rPr>
              <a:t>המבחן התזרימי  התייחס גם:</a:t>
            </a:r>
          </a:p>
          <a:p>
            <a:pPr marL="801688" indent="-71438">
              <a:buClr>
                <a:srgbClr val="0000FF"/>
              </a:buClr>
              <a:buSzPct val="80000"/>
              <a:buFont typeface="Wingdings" panose="05000000000000000000" pitchFamily="2" charset="2"/>
              <a:buChar char="ç"/>
            </a:pPr>
            <a:r>
              <a:rPr lang="he-IL" sz="2400" dirty="0">
                <a:solidFill>
                  <a:schemeClr val="bg1"/>
                </a:solidFill>
                <a:latin typeface="David" panose="020E0502060401010101" pitchFamily="34" charset="-79"/>
                <a:cs typeface="David" panose="020E0502060401010101" pitchFamily="34" charset="-79"/>
              </a:rPr>
              <a:t> לאפשרות גיוס אשראי או מחזור חובות בטווח הזמן הקרוב; </a:t>
            </a:r>
          </a:p>
          <a:p>
            <a:pPr marL="801688" indent="-71438">
              <a:buClr>
                <a:srgbClr val="0000FF"/>
              </a:buClr>
              <a:buSzPct val="80000"/>
              <a:buFont typeface="Wingdings" panose="05000000000000000000" pitchFamily="2" charset="2"/>
              <a:buChar char="ç"/>
            </a:pPr>
            <a:r>
              <a:rPr lang="he-IL" sz="2400" dirty="0">
                <a:solidFill>
                  <a:schemeClr val="bg1"/>
                </a:solidFill>
                <a:latin typeface="David" panose="020E0502060401010101" pitchFamily="34" charset="-79"/>
                <a:cs typeface="David" panose="020E0502060401010101" pitchFamily="34" charset="-79"/>
              </a:rPr>
              <a:t>רווחים עתידיים אשר ישפיעו על יתרת המזומנים;</a:t>
            </a:r>
          </a:p>
          <a:p>
            <a:pPr marL="801688" indent="-71438">
              <a:buClr>
                <a:srgbClr val="0000FF"/>
              </a:buClr>
              <a:buSzPct val="80000"/>
              <a:buFont typeface="Wingdings" panose="05000000000000000000" pitchFamily="2" charset="2"/>
              <a:buChar char="ç"/>
            </a:pPr>
            <a:r>
              <a:rPr lang="he-IL" sz="2400" dirty="0">
                <a:solidFill>
                  <a:schemeClr val="bg1"/>
                </a:solidFill>
                <a:latin typeface="David" panose="020E0502060401010101" pitchFamily="34" charset="-79"/>
                <a:cs typeface="David" panose="020E0502060401010101" pitchFamily="34" charset="-79"/>
              </a:rPr>
              <a:t>לקשיי החברה בנסיון לממש את נכסיה ועוד.</a:t>
            </a:r>
          </a:p>
          <a:p>
            <a:pPr marL="801688" indent="-71438">
              <a:buClr>
                <a:srgbClr val="0000FF"/>
              </a:buClr>
              <a:buSzPct val="80000"/>
              <a:buFont typeface="Wingdings" panose="05000000000000000000" pitchFamily="2" charset="2"/>
              <a:buChar char="ç"/>
            </a:pPr>
            <a:r>
              <a:rPr lang="he-IL" sz="2400" dirty="0">
                <a:solidFill>
                  <a:schemeClr val="bg1"/>
                </a:solidFill>
                <a:latin typeface="David" panose="020E0502060401010101" pitchFamily="34" charset="-79"/>
                <a:cs typeface="David" panose="020E0502060401010101" pitchFamily="34" charset="-79"/>
              </a:rPr>
              <a:t>נדרש בין היתר לבחינה מאזנית (ולוּ חלקית) של נכסי החברה והתחייבויותיה</a:t>
            </a:r>
          </a:p>
          <a:p>
            <a:pPr marL="730250" indent="0">
              <a:buClr>
                <a:srgbClr val="0000FF"/>
              </a:buClr>
              <a:buSzPct val="80000"/>
            </a:pPr>
            <a:endParaRPr lang="en-US" sz="2400" dirty="0">
              <a:solidFill>
                <a:schemeClr val="bg1"/>
              </a:solidFill>
              <a:latin typeface="David" panose="020E0502060401010101" pitchFamily="34" charset="-79"/>
              <a:cs typeface="David" panose="020E0502060401010101" pitchFamily="34" charset="-79"/>
            </a:endParaRPr>
          </a:p>
          <a:p>
            <a:pPr marL="433387" indent="-342900">
              <a:buClr>
                <a:srgbClr val="800000"/>
              </a:buClr>
              <a:buSzPct val="88000"/>
              <a:buFont typeface="Wingdings" panose="05000000000000000000" pitchFamily="2" charset="2"/>
              <a:buChar char="ý"/>
            </a:pPr>
            <a:r>
              <a:rPr lang="he-IL" sz="2400" dirty="0">
                <a:solidFill>
                  <a:schemeClr val="bg1"/>
                </a:solidFill>
                <a:latin typeface="David" panose="020E0502060401010101" pitchFamily="34" charset="-79"/>
                <a:cs typeface="David" panose="020E0502060401010101" pitchFamily="34" charset="-79"/>
              </a:rPr>
              <a:t>התוצאה: הפער בין שני המבחנים, לא היה רחב. גם המבחן התזרימי וגם המבחן </a:t>
            </a:r>
            <a:r>
              <a:rPr lang="he-IL" sz="2400" dirty="0" err="1">
                <a:solidFill>
                  <a:schemeClr val="bg1"/>
                </a:solidFill>
                <a:latin typeface="David" panose="020E0502060401010101" pitchFamily="34" charset="-79"/>
                <a:cs typeface="David" panose="020E0502060401010101" pitchFamily="34" charset="-79"/>
              </a:rPr>
              <a:t>המאזני</a:t>
            </a:r>
            <a:r>
              <a:rPr lang="he-IL" sz="2400" dirty="0">
                <a:solidFill>
                  <a:schemeClr val="bg1"/>
                </a:solidFill>
                <a:latin typeface="David" panose="020E0502060401010101" pitchFamily="34" charset="-79"/>
                <a:cs typeface="David" panose="020E0502060401010101" pitchFamily="34" charset="-79"/>
              </a:rPr>
              <a:t> עשויים לתת תשובה ראויה לשאלה אם מדובר בגוף חדל פירעון, ואין הכרח להכריע בדבר בכורתו של אחד מהשניים.</a:t>
            </a:r>
          </a:p>
          <a:p>
            <a:pPr marL="433387" indent="-342900">
              <a:buClr>
                <a:srgbClr val="800000"/>
              </a:buClr>
              <a:buSzPct val="88000"/>
              <a:buFont typeface="Wingdings" panose="05000000000000000000" pitchFamily="2" charset="2"/>
              <a:buChar char="ý"/>
            </a:pPr>
            <a:endParaRPr lang="he-IL" sz="2400" dirty="0">
              <a:solidFill>
                <a:schemeClr val="bg1"/>
              </a:solidFill>
            </a:endParaRPr>
          </a:p>
        </p:txBody>
      </p:sp>
    </p:spTree>
    <p:extLst>
      <p:ext uri="{BB962C8B-B14F-4D97-AF65-F5344CB8AC3E}">
        <p14:creationId xmlns:p14="http://schemas.microsoft.com/office/powerpoint/2010/main" val="116528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D28E9E-10A0-931B-B92C-9266DB9F92EB}"/>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id="{8A6F86F4-A38D-A482-E40D-A561B5D8628C}"/>
              </a:ext>
            </a:extLst>
          </p:cNvPr>
          <p:cNvPicPr>
            <a:picLocks noGrp="1" noChangeAspect="1"/>
          </p:cNvPicPr>
          <p:nvPr>
            <p:ph idx="1"/>
          </p:nvPr>
        </p:nvPicPr>
        <p:blipFill>
          <a:blip r:embed="rId2"/>
          <a:stretch>
            <a:fillRect/>
          </a:stretch>
        </p:blipFill>
        <p:spPr>
          <a:xfrm>
            <a:off x="1994383" y="814812"/>
            <a:ext cx="7131510" cy="5888281"/>
          </a:xfrm>
          <a:prstGeom prst="rect">
            <a:avLst/>
          </a:prstGeom>
        </p:spPr>
      </p:pic>
    </p:spTree>
    <p:extLst>
      <p:ext uri="{BB962C8B-B14F-4D97-AF65-F5344CB8AC3E}">
        <p14:creationId xmlns:p14="http://schemas.microsoft.com/office/powerpoint/2010/main" val="384716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C856-3307-466C-A701-0CEBA365A4DE}"/>
              </a:ext>
            </a:extLst>
          </p:cNvPr>
          <p:cNvSpPr>
            <a:spLocks noGrp="1"/>
          </p:cNvSpPr>
          <p:nvPr>
            <p:ph type="ctrTitle"/>
          </p:nvPr>
        </p:nvSpPr>
        <p:spPr>
          <a:xfrm>
            <a:off x="1599445" y="0"/>
            <a:ext cx="8993109" cy="1101741"/>
          </a:xfrm>
        </p:spPr>
        <p:txBody>
          <a:bodyPr/>
          <a:lstStyle/>
          <a:p>
            <a:pPr algn="ctr"/>
            <a:r>
              <a:rPr lang="he-IL" dirty="0">
                <a:solidFill>
                  <a:schemeClr val="bg1"/>
                </a:solidFill>
                <a:latin typeface="David" panose="020E0502060401010101" pitchFamily="34" charset="-79"/>
                <a:cs typeface="David" panose="020E0502060401010101" pitchFamily="34" charset="-79"/>
              </a:rPr>
              <a:t>תכנית לשיקום כלכלי</a:t>
            </a:r>
          </a:p>
        </p:txBody>
      </p:sp>
      <p:sp>
        <p:nvSpPr>
          <p:cNvPr id="3" name="Content Placeholder 2">
            <a:extLst>
              <a:ext uri="{FF2B5EF4-FFF2-40B4-BE49-F238E27FC236}">
                <a16:creationId xmlns:a16="http://schemas.microsoft.com/office/drawing/2014/main" id="{E0EB2339-857C-47FE-B63A-C58020A16E76}"/>
              </a:ext>
            </a:extLst>
          </p:cNvPr>
          <p:cNvSpPr>
            <a:spLocks noGrp="1"/>
          </p:cNvSpPr>
          <p:nvPr>
            <p:ph type="subTitle" idx="1"/>
          </p:nvPr>
        </p:nvSpPr>
        <p:spPr>
          <a:xfrm>
            <a:off x="1720158" y="1101741"/>
            <a:ext cx="9128911" cy="1033336"/>
          </a:xfrm>
        </p:spPr>
        <p:txBody>
          <a:bodyPr/>
          <a:lstStyle/>
          <a:p>
            <a:pPr marL="547687" indent="-457200">
              <a:buClr>
                <a:srgbClr val="800000"/>
              </a:buClr>
              <a:buSzPct val="90000"/>
              <a:buFont typeface="Wingdings" panose="05000000000000000000" pitchFamily="2" charset="2"/>
              <a:buChar char="ý"/>
            </a:pPr>
            <a:r>
              <a:rPr lang="he-IL" dirty="0">
                <a:solidFill>
                  <a:schemeClr val="bg1"/>
                </a:solidFill>
                <a:latin typeface="David" panose="020E0502060401010101" pitchFamily="34" charset="-79"/>
                <a:cs typeface="David" panose="020E0502060401010101" pitchFamily="34" charset="-79"/>
                <a:sym typeface="Wingdings" panose="05000000000000000000" pitchFamily="2" charset="2"/>
              </a:rPr>
              <a:t>הצעה </a:t>
            </a:r>
            <a:r>
              <a:rPr lang="he-IL" dirty="0" err="1">
                <a:solidFill>
                  <a:schemeClr val="bg1"/>
                </a:solidFill>
                <a:latin typeface="David" panose="020E0502060401010101" pitchFamily="34" charset="-79"/>
                <a:cs typeface="David" panose="020E0502060401010101" pitchFamily="34" charset="-79"/>
                <a:sym typeface="Wingdings" panose="05000000000000000000" pitchFamily="2" charset="2"/>
              </a:rPr>
              <a:t>לתכנית</a:t>
            </a:r>
            <a:r>
              <a:rPr lang="he-IL" dirty="0">
                <a:solidFill>
                  <a:schemeClr val="bg1"/>
                </a:solidFill>
                <a:latin typeface="David" panose="020E0502060401010101" pitchFamily="34" charset="-79"/>
                <a:cs typeface="David" panose="020E0502060401010101" pitchFamily="34" charset="-79"/>
                <a:sym typeface="Wingdings" panose="05000000000000000000" pitchFamily="2" charset="2"/>
              </a:rPr>
              <a:t> שיקום כלכלי תכלול את המידע הדרוש להחלטה לרבות</a:t>
            </a:r>
            <a:r>
              <a:rPr lang="he-IL" dirty="0">
                <a:solidFill>
                  <a:schemeClr val="bg1"/>
                </a:solidFill>
                <a:sym typeface="Wingdings" panose="05000000000000000000" pitchFamily="2" charset="2"/>
              </a:rPr>
              <a:t>:</a:t>
            </a:r>
            <a:endParaRPr lang="he-IL" dirty="0">
              <a:solidFill>
                <a:schemeClr val="bg1"/>
              </a:solidFill>
            </a:endParaRPr>
          </a:p>
        </p:txBody>
      </p:sp>
      <p:sp>
        <p:nvSpPr>
          <p:cNvPr id="4" name="Text Box 4">
            <a:extLst>
              <a:ext uri="{FF2B5EF4-FFF2-40B4-BE49-F238E27FC236}">
                <a16:creationId xmlns:a16="http://schemas.microsoft.com/office/drawing/2014/main" id="{5616ED2A-991F-4FED-B3CE-51C0F3FC4D31}"/>
              </a:ext>
            </a:extLst>
          </p:cNvPr>
          <p:cNvSpPr txBox="1">
            <a:spLocks noChangeArrowheads="1"/>
          </p:cNvSpPr>
          <p:nvPr/>
        </p:nvSpPr>
        <p:spPr bwMode="auto">
          <a:xfrm>
            <a:off x="386343" y="2135077"/>
            <a:ext cx="11111497" cy="4240167"/>
          </a:xfrm>
          <a:prstGeom prst="rect">
            <a:avLst/>
          </a:prstGeom>
          <a:noFill/>
          <a:ln w="38100">
            <a:solidFill>
              <a:srgbClr val="990000"/>
            </a:solidFill>
            <a:miter lim="800000"/>
            <a:headEnd/>
            <a:tailEnd/>
          </a:ln>
          <a:effectLst/>
        </p:spPr>
        <p:txBody>
          <a:bodyPr wrap="square" tIns="144000" bIns="108000">
            <a:spAutoFit/>
          </a:bodyPr>
          <a:lstStyle>
            <a:lvl1pPr algn="just" rtl="1">
              <a:spcBef>
                <a:spcPct val="20000"/>
              </a:spcBef>
              <a:defRPr sz="2800">
                <a:solidFill>
                  <a:schemeClr val="tx1"/>
                </a:solidFill>
                <a:latin typeface="Arial" panose="020B0604020202020204" pitchFamily="34" charset="0"/>
                <a:cs typeface="CaligraphMedium" pitchFamily="2" charset="-79"/>
              </a:defRPr>
            </a:lvl1pPr>
            <a:lvl2pPr marL="742950" indent="-285750" algn="just" rtl="1">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lgn="just" rtl="1">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lgn="just" rtl="1">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lgn="just" rtl="1">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Aft>
                <a:spcPts val="1200"/>
              </a:spcAft>
            </a:pPr>
            <a:r>
              <a:rPr lang="he-IL" altLang="he-IL" sz="2000" b="1" u="sng" dirty="0">
                <a:solidFill>
                  <a:schemeClr val="bg1"/>
                </a:solidFill>
                <a:latin typeface="David" panose="020E0502060401010101" pitchFamily="34" charset="-79"/>
                <a:cs typeface="David" panose="020E0502060401010101" pitchFamily="34" charset="-79"/>
              </a:rPr>
              <a:t>סעיף 82(ב) לחוק חדלות </a:t>
            </a:r>
            <a:r>
              <a:rPr lang="he-IL" altLang="he-IL" sz="2000" b="1" u="sng" dirty="0" err="1">
                <a:solidFill>
                  <a:schemeClr val="bg1"/>
                </a:solidFill>
                <a:latin typeface="David" panose="020E0502060401010101" pitchFamily="34" charset="-79"/>
                <a:cs typeface="David" panose="020E0502060401010101" pitchFamily="34" charset="-79"/>
              </a:rPr>
              <a:t>פרעון</a:t>
            </a:r>
            <a:r>
              <a:rPr lang="he-IL" altLang="he-IL" sz="2000" b="1" u="sng" dirty="0">
                <a:solidFill>
                  <a:schemeClr val="bg1"/>
                </a:solidFill>
                <a:latin typeface="David" panose="020E0502060401010101" pitchFamily="34" charset="-79"/>
                <a:cs typeface="David" panose="020E0502060401010101" pitchFamily="34" charset="-79"/>
              </a:rPr>
              <a:t> ושיקום כלכלי</a:t>
            </a:r>
            <a:r>
              <a:rPr lang="he-IL" altLang="he-IL" sz="2000" dirty="0">
                <a:solidFill>
                  <a:schemeClr val="bg1"/>
                </a:solidFill>
                <a:latin typeface="David" panose="020E0502060401010101" pitchFamily="34" charset="-79"/>
                <a:cs typeface="David" panose="020E0502060401010101" pitchFamily="34" charset="-79"/>
              </a:rPr>
              <a:t>:</a:t>
            </a:r>
          </a:p>
          <a:p>
            <a:pPr marL="450850" indent="-450850">
              <a:lnSpc>
                <a:spcPct val="80000"/>
              </a:lnSpc>
              <a:spcAft>
                <a:spcPts val="600"/>
              </a:spcAft>
            </a:pPr>
            <a:r>
              <a:rPr lang="he-IL" altLang="he-IL" sz="2000" dirty="0">
                <a:solidFill>
                  <a:schemeClr val="bg1"/>
                </a:solidFill>
                <a:latin typeface="David" panose="020E0502060401010101" pitchFamily="34" charset="-79"/>
                <a:cs typeface="David" panose="020E0502060401010101" pitchFamily="34" charset="-79"/>
              </a:rPr>
              <a:t>(1) </a:t>
            </a:r>
            <a:r>
              <a:rPr lang="he-IL" altLang="he-IL" sz="2000" u="sng" dirty="0">
                <a:solidFill>
                  <a:schemeClr val="bg1"/>
                </a:solidFill>
                <a:latin typeface="David" panose="020E0502060401010101" pitchFamily="34" charset="-79"/>
                <a:cs typeface="David" panose="020E0502060401010101" pitchFamily="34" charset="-79"/>
              </a:rPr>
              <a:t>הדרך המוצעת להמשך הפעילות העסקית של התאגיד</a:t>
            </a:r>
            <a:r>
              <a:rPr lang="he-IL" altLang="he-IL" sz="2000" dirty="0">
                <a:solidFill>
                  <a:schemeClr val="bg1"/>
                </a:solidFill>
                <a:latin typeface="David" panose="020E0502060401010101" pitchFamily="34" charset="-79"/>
                <a:cs typeface="David" panose="020E0502060401010101" pitchFamily="34" charset="-79"/>
              </a:rPr>
              <a:t>, לרבות ארגון מחדש של מבנה התאגיד, מיזוגו או פיצולו והמועדים שבהם צפוי שיבוצעו הפעולות המהותיות הנדרשות לביצוע התכנית;</a:t>
            </a:r>
          </a:p>
          <a:p>
            <a:pPr marL="450850" indent="-450850">
              <a:lnSpc>
                <a:spcPct val="80000"/>
              </a:lnSpc>
              <a:spcAft>
                <a:spcPts val="600"/>
              </a:spcAft>
            </a:pPr>
            <a:r>
              <a:rPr lang="he-IL" altLang="he-IL" sz="2000" dirty="0">
                <a:solidFill>
                  <a:schemeClr val="bg1"/>
                </a:solidFill>
                <a:latin typeface="David" panose="020E0502060401010101" pitchFamily="34" charset="-79"/>
                <a:cs typeface="David" panose="020E0502060401010101" pitchFamily="34" charset="-79"/>
              </a:rPr>
              <a:t>(2) </a:t>
            </a:r>
            <a:r>
              <a:rPr lang="he-IL" altLang="he-IL" sz="2000" u="sng" dirty="0">
                <a:solidFill>
                  <a:schemeClr val="bg1"/>
                </a:solidFill>
                <a:latin typeface="David" panose="020E0502060401010101" pitchFamily="34" charset="-79"/>
                <a:cs typeface="David" panose="020E0502060401010101" pitchFamily="34" charset="-79"/>
              </a:rPr>
              <a:t>ההערכות והנתונים שעליהם מתבססת התכנית</a:t>
            </a:r>
            <a:r>
              <a:rPr lang="he-IL" altLang="he-IL" sz="2000" dirty="0">
                <a:solidFill>
                  <a:schemeClr val="bg1"/>
                </a:solidFill>
                <a:latin typeface="David" panose="020E0502060401010101" pitchFamily="34" charset="-79"/>
                <a:cs typeface="David" panose="020E0502060401010101" pitchFamily="34" charset="-79"/>
              </a:rPr>
              <a:t>, ואם הוצעה יותר מתכנית אחת – השוואה </a:t>
            </a:r>
            <a:r>
              <a:rPr lang="he-IL" altLang="he-IL" sz="1300" dirty="0">
                <a:solidFill>
                  <a:schemeClr val="bg1"/>
                </a:solidFill>
                <a:latin typeface="David" panose="020E0502060401010101" pitchFamily="34" charset="-79"/>
                <a:cs typeface="David" panose="020E0502060401010101" pitchFamily="34" charset="-79"/>
              </a:rPr>
              <a:t>בין</a:t>
            </a:r>
            <a:r>
              <a:rPr lang="he-IL" altLang="he-IL" sz="2000" dirty="0">
                <a:solidFill>
                  <a:schemeClr val="bg1"/>
                </a:solidFill>
                <a:latin typeface="David" panose="020E0502060401010101" pitchFamily="34" charset="-79"/>
                <a:cs typeface="David" panose="020E0502060401010101" pitchFamily="34" charset="-79"/>
              </a:rPr>
              <a:t> התכניות;</a:t>
            </a:r>
          </a:p>
          <a:p>
            <a:pPr marL="450850" indent="-450850">
              <a:lnSpc>
                <a:spcPct val="80000"/>
              </a:lnSpc>
              <a:spcAft>
                <a:spcPts val="600"/>
              </a:spcAft>
            </a:pPr>
            <a:r>
              <a:rPr lang="he-IL" altLang="he-IL" sz="2000" dirty="0">
                <a:solidFill>
                  <a:schemeClr val="bg1"/>
                </a:solidFill>
                <a:latin typeface="David" panose="020E0502060401010101" pitchFamily="34" charset="-79"/>
                <a:cs typeface="David" panose="020E0502060401010101" pitchFamily="34" charset="-79"/>
              </a:rPr>
              <a:t>(3) </a:t>
            </a:r>
            <a:r>
              <a:rPr lang="he-IL" altLang="he-IL" sz="2000" u="sng" dirty="0">
                <a:solidFill>
                  <a:schemeClr val="bg1"/>
                </a:solidFill>
                <a:latin typeface="David" panose="020E0502060401010101" pitchFamily="34" charset="-79"/>
                <a:cs typeface="David" panose="020E0502060401010101" pitchFamily="34" charset="-79"/>
              </a:rPr>
              <a:t>התמורה המוצעת לכל אחד מסוגי הנושים ולחברי התאגיד והוויתור על זכויות שיידרשו מהם</a:t>
            </a:r>
            <a:r>
              <a:rPr lang="he-IL" altLang="he-IL" sz="2000" dirty="0">
                <a:solidFill>
                  <a:schemeClr val="bg1"/>
                </a:solidFill>
                <a:latin typeface="David" panose="020E0502060401010101" pitchFamily="34" charset="-79"/>
                <a:cs typeface="David" panose="020E0502060401010101" pitchFamily="34" charset="-79"/>
              </a:rPr>
              <a:t>, בהשוואה לתמורה שהיו מקבלים בפירוק התאגיד או בחלופות לתכנית השיקום; התמורה המוצעת יכול שתכלול ריבית פיגורים, אף אם נצברה לאחר מתן הצו לפתיחת הליכים;</a:t>
            </a:r>
          </a:p>
          <a:p>
            <a:pPr marL="450850" indent="-450850">
              <a:lnSpc>
                <a:spcPct val="80000"/>
              </a:lnSpc>
              <a:spcAft>
                <a:spcPts val="600"/>
              </a:spcAft>
            </a:pPr>
            <a:r>
              <a:rPr lang="he-IL" altLang="he-IL" sz="2000" dirty="0">
                <a:solidFill>
                  <a:schemeClr val="bg1"/>
                </a:solidFill>
                <a:latin typeface="David" panose="020E0502060401010101" pitchFamily="34" charset="-79"/>
                <a:cs typeface="David" panose="020E0502060401010101" pitchFamily="34" charset="-79"/>
              </a:rPr>
              <a:t>(4) אם ייוותרו בהתאם לתכנית המוצעת זכויות לחברי התאגיד מכוח היותם חברי תאגיד – </a:t>
            </a:r>
            <a:r>
              <a:rPr lang="he-IL" altLang="he-IL" sz="2000" u="sng" dirty="0">
                <a:solidFill>
                  <a:schemeClr val="bg1"/>
                </a:solidFill>
                <a:latin typeface="David" panose="020E0502060401010101" pitchFamily="34" charset="-79"/>
                <a:cs typeface="David" panose="020E0502060401010101" pitchFamily="34" charset="-79"/>
              </a:rPr>
              <a:t>ערכן של הזכויות שייוותרו</a:t>
            </a:r>
            <a:r>
              <a:rPr lang="he-IL" altLang="he-IL" sz="2000" dirty="0">
                <a:solidFill>
                  <a:schemeClr val="bg1"/>
                </a:solidFill>
                <a:latin typeface="David" panose="020E0502060401010101" pitchFamily="34" charset="-79"/>
                <a:cs typeface="David" panose="020E0502060401010101" pitchFamily="34" charset="-79"/>
              </a:rPr>
              <a:t>, </a:t>
            </a:r>
            <a:r>
              <a:rPr lang="he-IL" altLang="he-IL" sz="2000" u="sng" dirty="0">
                <a:solidFill>
                  <a:schemeClr val="bg1"/>
                </a:solidFill>
                <a:latin typeface="David" panose="020E0502060401010101" pitchFamily="34" charset="-79"/>
                <a:cs typeface="David" panose="020E0502060401010101" pitchFamily="34" charset="-79"/>
              </a:rPr>
              <a:t>ובפרט הזכויות שייוותרו בידי בעל שליטה</a:t>
            </a:r>
            <a:r>
              <a:rPr lang="he-IL" altLang="he-IL" sz="2000" dirty="0">
                <a:solidFill>
                  <a:schemeClr val="bg1"/>
                </a:solidFill>
                <a:latin typeface="David" panose="020E0502060401010101" pitchFamily="34" charset="-79"/>
                <a:cs typeface="David" panose="020E0502060401010101" pitchFamily="34" charset="-79"/>
              </a:rPr>
              <a:t> והתמורה שנתנו חברי התאגיד בעדן והאפשרות לפירעון חובות התאגיד בדרך של הקצאת אותן זכויות לנושים או בדרך של מכירתן לצדדים שלישיים;</a:t>
            </a:r>
          </a:p>
          <a:p>
            <a:pPr marL="450850" indent="-450850">
              <a:lnSpc>
                <a:spcPct val="80000"/>
              </a:lnSpc>
              <a:spcAft>
                <a:spcPts val="600"/>
              </a:spcAft>
            </a:pPr>
            <a:r>
              <a:rPr lang="he-IL" altLang="he-IL" sz="2000" dirty="0">
                <a:solidFill>
                  <a:schemeClr val="bg1"/>
                </a:solidFill>
                <a:latin typeface="David" panose="020E0502060401010101" pitchFamily="34" charset="-79"/>
                <a:cs typeface="David" panose="020E0502060401010101" pitchFamily="34" charset="-79"/>
              </a:rPr>
              <a:t>(5) כללה התכנית המוצעת הוראה ולפיה הנושים או התאגיד יהיו מנועים מלתבוע נושא משרה בתאגיד, בעל עניין בו כהגדרתו בחוק החברות או אדם אחר (בפסקה זו – פטור מאחריות) – </a:t>
            </a:r>
            <a:r>
              <a:rPr lang="he-IL" altLang="he-IL" sz="2000" u="sng" dirty="0">
                <a:solidFill>
                  <a:schemeClr val="bg1"/>
                </a:solidFill>
                <a:latin typeface="David" panose="020E0502060401010101" pitchFamily="34" charset="-79"/>
                <a:cs typeface="David" panose="020E0502060401010101" pitchFamily="34" charset="-79"/>
              </a:rPr>
              <a:t>הערך הכלכלי המשוער של הפטור מאחריות למיטב ידיעתו של הנאמן והשיקולים למתן הפטור כאמור</a:t>
            </a:r>
            <a:r>
              <a:rPr lang="he-IL" altLang="he-IL" sz="2000" dirty="0">
                <a:solidFill>
                  <a:schemeClr val="bg1"/>
                </a:solidFill>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133002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0ADF8-0CFA-4855-8F42-3CA13929D631}"/>
              </a:ext>
            </a:extLst>
          </p:cNvPr>
          <p:cNvSpPr>
            <a:spLocks noGrp="1"/>
          </p:cNvSpPr>
          <p:nvPr>
            <p:ph type="subTitle" idx="1"/>
          </p:nvPr>
        </p:nvSpPr>
        <p:spPr>
          <a:xfrm>
            <a:off x="1587374" y="410138"/>
            <a:ext cx="9144000" cy="1655762"/>
          </a:xfrm>
        </p:spPr>
        <p:txBody>
          <a:bodyPr>
            <a:noAutofit/>
          </a:bodyPr>
          <a:lstStyle/>
          <a:p>
            <a:pPr marL="547687" indent="-457200" algn="r">
              <a:buClr>
                <a:srgbClr val="660033"/>
              </a:buClr>
              <a:buSzPct val="92000"/>
              <a:buFont typeface="Wingdings" panose="05000000000000000000" pitchFamily="2" charset="2"/>
              <a:buChar char="ý"/>
            </a:pPr>
            <a:r>
              <a:rPr lang="he-IL" sz="2000" b="1" u="sng" dirty="0">
                <a:solidFill>
                  <a:schemeClr val="bg1"/>
                </a:solidFill>
                <a:latin typeface="David" panose="020E0502060401010101" pitchFamily="34" charset="-79"/>
                <a:cs typeface="David" panose="020E0502060401010101" pitchFamily="34" charset="-79"/>
              </a:rPr>
              <a:t>אישור הנושים</a:t>
            </a:r>
            <a:r>
              <a:rPr lang="he-IL" sz="2000" dirty="0">
                <a:solidFill>
                  <a:schemeClr val="bg1"/>
                </a:solidFill>
                <a:latin typeface="David" panose="020E0502060401010101" pitchFamily="34" charset="-79"/>
                <a:cs typeface="David" panose="020E0502060401010101" pitchFamily="34" charset="-79"/>
              </a:rPr>
              <a:t>:  בהמ"ש יורה להעביר את התוכנית לשיקום כלכלי לאישור הנושים. (ס' 83)</a:t>
            </a:r>
          </a:p>
          <a:p>
            <a:pPr marL="547687" indent="-457200" algn="r">
              <a:buClr>
                <a:srgbClr val="660033"/>
              </a:buClr>
              <a:buSzPct val="92000"/>
              <a:buFont typeface="Wingdings" panose="05000000000000000000" pitchFamily="2" charset="2"/>
              <a:buChar char="ý"/>
            </a:pPr>
            <a:r>
              <a:rPr lang="he-IL" sz="2000" b="1" u="sng" dirty="0">
                <a:solidFill>
                  <a:schemeClr val="bg1"/>
                </a:solidFill>
                <a:latin typeface="David" panose="020E0502060401010101" pitchFamily="34" charset="-79"/>
                <a:cs typeface="David" panose="020E0502060401010101" pitchFamily="34" charset="-79"/>
              </a:rPr>
              <a:t>אישור בעלי המניות</a:t>
            </a:r>
            <a:r>
              <a:rPr lang="he-IL" sz="2000" dirty="0">
                <a:solidFill>
                  <a:schemeClr val="bg1"/>
                </a:solidFill>
                <a:latin typeface="David" panose="020E0502060401010101" pitchFamily="34" charset="-79"/>
                <a:cs typeface="David" panose="020E0502060401010101" pitchFamily="34" charset="-79"/>
              </a:rPr>
              <a:t>: באם סך הנכסים עולה על סך החובות והנושים מקבלים 100% מהחוב,  בהמ"ש יורה להעביר את התוכנית לאישור בעלי המניות. (ס' 83)</a:t>
            </a:r>
          </a:p>
          <a:p>
            <a:pPr marL="547687" indent="-457200" algn="r">
              <a:buClr>
                <a:srgbClr val="660033"/>
              </a:buClr>
              <a:buSzPct val="92000"/>
              <a:buFont typeface="Wingdings" panose="05000000000000000000" pitchFamily="2" charset="2"/>
              <a:buChar char="ý"/>
            </a:pPr>
            <a:r>
              <a:rPr lang="he-IL" sz="2000" dirty="0" err="1">
                <a:solidFill>
                  <a:schemeClr val="bg1"/>
                </a:solidFill>
                <a:latin typeface="David" panose="020E0502060401010101" pitchFamily="34" charset="-79"/>
                <a:cs typeface="David" panose="020E0502060401010101" pitchFamily="34" charset="-79"/>
              </a:rPr>
              <a:t>אספות</a:t>
            </a:r>
            <a:r>
              <a:rPr lang="he-IL" sz="2000" dirty="0">
                <a:solidFill>
                  <a:schemeClr val="bg1"/>
                </a:solidFill>
                <a:latin typeface="David" panose="020E0502060401010101" pitchFamily="34" charset="-79"/>
                <a:cs typeface="David" panose="020E0502060401010101" pitchFamily="34" charset="-79"/>
              </a:rPr>
              <a:t> נפרדות לכל </a:t>
            </a:r>
            <a:r>
              <a:rPr lang="he-IL" sz="2000" b="1" dirty="0">
                <a:solidFill>
                  <a:schemeClr val="bg1"/>
                </a:solidFill>
                <a:latin typeface="David" panose="020E0502060401010101" pitchFamily="34" charset="-79"/>
                <a:cs typeface="David" panose="020E0502060401010101" pitchFamily="34" charset="-79"/>
              </a:rPr>
              <a:t>סוג</a:t>
            </a:r>
            <a:r>
              <a:rPr lang="he-IL" sz="2000" dirty="0">
                <a:solidFill>
                  <a:schemeClr val="bg1"/>
                </a:solidFill>
                <a:latin typeface="David" panose="020E0502060401010101" pitchFamily="34" charset="-79"/>
                <a:cs typeface="David" panose="020E0502060401010101" pitchFamily="34" charset="-79"/>
              </a:rPr>
              <a:t> נושים או בעלי מניות (ס' 84), "מבחן האינטרסים" (למשל בעלי ערבויות אישיות). </a:t>
            </a:r>
          </a:p>
          <a:p>
            <a:pPr marL="547687" indent="-457200">
              <a:buClr>
                <a:srgbClr val="660033"/>
              </a:buClr>
              <a:buSzPct val="92000"/>
              <a:buFont typeface="Wingdings" panose="05000000000000000000" pitchFamily="2" charset="2"/>
              <a:buChar char="ý"/>
            </a:pPr>
            <a:endParaRPr lang="he-IL" sz="2000" dirty="0">
              <a:solidFill>
                <a:schemeClr val="bg1"/>
              </a:solidFill>
              <a:latin typeface="David" panose="020E0502060401010101" pitchFamily="34" charset="-79"/>
              <a:cs typeface="David" panose="020E0502060401010101" pitchFamily="34" charset="-79"/>
            </a:endParaRPr>
          </a:p>
          <a:p>
            <a:pPr marL="547687" indent="-457200">
              <a:buClr>
                <a:srgbClr val="660033"/>
              </a:buClr>
              <a:buSzPct val="92000"/>
              <a:buFont typeface="Wingdings" panose="05000000000000000000" pitchFamily="2" charset="2"/>
              <a:buChar char="ý"/>
            </a:pPr>
            <a:endParaRPr lang="he-IL" sz="2000" dirty="0">
              <a:solidFill>
                <a:schemeClr val="bg1"/>
              </a:solidFill>
              <a:latin typeface="David" panose="020E0502060401010101" pitchFamily="34" charset="-79"/>
              <a:cs typeface="David" panose="020E0502060401010101" pitchFamily="34" charset="-79"/>
            </a:endParaRPr>
          </a:p>
          <a:p>
            <a:pPr marL="547687" indent="-457200">
              <a:buClr>
                <a:srgbClr val="660033"/>
              </a:buClr>
              <a:buSzPct val="92000"/>
              <a:buFont typeface="Wingdings" panose="05000000000000000000" pitchFamily="2" charset="2"/>
              <a:buChar char="ý"/>
            </a:pPr>
            <a:endParaRPr lang="he-IL" sz="2000" dirty="0">
              <a:solidFill>
                <a:schemeClr val="bg1"/>
              </a:solidFill>
              <a:latin typeface="David" panose="020E0502060401010101" pitchFamily="34" charset="-79"/>
              <a:cs typeface="David" panose="020E0502060401010101" pitchFamily="34" charset="-79"/>
            </a:endParaRPr>
          </a:p>
          <a:p>
            <a:pPr marL="547687" indent="-457200" algn="r">
              <a:buClr>
                <a:srgbClr val="660033"/>
              </a:buClr>
              <a:buSzPct val="92000"/>
              <a:buFont typeface="Wingdings" panose="05000000000000000000" pitchFamily="2" charset="2"/>
              <a:buChar char="ý"/>
            </a:pPr>
            <a:r>
              <a:rPr lang="he-IL" sz="2000" dirty="0">
                <a:solidFill>
                  <a:schemeClr val="bg1"/>
                </a:solidFill>
                <a:latin typeface="David" panose="020E0502060401010101" pitchFamily="34" charset="-79"/>
                <a:cs typeface="David" panose="020E0502060401010101" pitchFamily="34" charset="-79"/>
              </a:rPr>
              <a:t>כוח ההצבעה של הנושים נקבע לפי גובה החוב היחסי, שאישר הנאמן (ס' 84).</a:t>
            </a:r>
          </a:p>
          <a:p>
            <a:pPr marL="547687" indent="-457200" algn="r">
              <a:buClr>
                <a:srgbClr val="660033"/>
              </a:buClr>
              <a:buSzPct val="92000"/>
              <a:buFont typeface="Wingdings" panose="05000000000000000000" pitchFamily="2" charset="2"/>
              <a:buChar char="ý"/>
            </a:pPr>
            <a:r>
              <a:rPr lang="he-IL" sz="2000" dirty="0">
                <a:solidFill>
                  <a:schemeClr val="bg1"/>
                </a:solidFill>
                <a:latin typeface="David" panose="020E0502060401010101" pitchFamily="34" charset="-79"/>
                <a:cs typeface="David" panose="020E0502060401010101" pitchFamily="34" charset="-79"/>
              </a:rPr>
              <a:t>הנאמן יכריע  בזכותו של כל נושה להצביע באסיפה ויקבע את  כוח הצבעתו כבר בשלב כינוס האספות (רק לקביעת כוח ההצבעה ולא בתביעת החוב עצמה).</a:t>
            </a:r>
          </a:p>
        </p:txBody>
      </p:sp>
      <p:sp>
        <p:nvSpPr>
          <p:cNvPr id="4" name="Text Box 4">
            <a:extLst>
              <a:ext uri="{FF2B5EF4-FFF2-40B4-BE49-F238E27FC236}">
                <a16:creationId xmlns:a16="http://schemas.microsoft.com/office/drawing/2014/main" id="{94580548-1DF0-4165-8F8A-D4CEDD5511AE}"/>
              </a:ext>
            </a:extLst>
          </p:cNvPr>
          <p:cNvSpPr txBox="1">
            <a:spLocks noChangeArrowheads="1"/>
          </p:cNvSpPr>
          <p:nvPr/>
        </p:nvSpPr>
        <p:spPr bwMode="auto">
          <a:xfrm>
            <a:off x="672974" y="2124130"/>
            <a:ext cx="10972800" cy="1142396"/>
          </a:xfrm>
          <a:prstGeom prst="rect">
            <a:avLst/>
          </a:prstGeom>
          <a:solidFill>
            <a:srgbClr val="E4F2F4"/>
          </a:solidFill>
          <a:ln w="38100">
            <a:solidFill>
              <a:srgbClr val="990000"/>
            </a:solidFill>
            <a:miter lim="800000"/>
            <a:headEnd/>
            <a:tailEnd/>
          </a:ln>
          <a:effectLst/>
        </p:spPr>
        <p:txBody>
          <a:bodyPr wrap="square" tIns="144000" bIns="108000">
            <a:spAutoFit/>
          </a:bodyPr>
          <a:lstStyle>
            <a:lvl1pPr algn="just" rtl="1">
              <a:spcBef>
                <a:spcPct val="20000"/>
              </a:spcBef>
              <a:defRPr sz="2800">
                <a:solidFill>
                  <a:schemeClr val="tx1"/>
                </a:solidFill>
                <a:latin typeface="Arial" panose="020B0604020202020204" pitchFamily="34" charset="0"/>
                <a:cs typeface="CaligraphMedium" pitchFamily="2" charset="-79"/>
              </a:defRPr>
            </a:lvl1pPr>
            <a:lvl2pPr marL="742950" indent="-285750" algn="just" rtl="1">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lgn="just" rtl="1">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lgn="just" rtl="1">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lgn="just" rtl="1">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Aft>
                <a:spcPts val="1200"/>
              </a:spcAft>
            </a:pPr>
            <a:r>
              <a:rPr lang="he-IL" altLang="he-IL" sz="1800" b="1" u="sng" dirty="0">
                <a:solidFill>
                  <a:srgbClr val="000099"/>
                </a:solidFill>
                <a:latin typeface="Arial Narrow" panose="020B0606020202030204" pitchFamily="34" charset="0"/>
                <a:cs typeface="Arial" panose="020B0604020202020204" pitchFamily="34" charset="0"/>
              </a:rPr>
              <a:t>סעיף 84 לחוק חדלות </a:t>
            </a:r>
            <a:r>
              <a:rPr lang="he-IL" altLang="he-IL" sz="1800" b="1" u="sng" dirty="0" err="1">
                <a:solidFill>
                  <a:srgbClr val="000099"/>
                </a:solidFill>
                <a:latin typeface="Arial Narrow" panose="020B0606020202030204" pitchFamily="34" charset="0"/>
                <a:cs typeface="Arial" panose="020B0604020202020204" pitchFamily="34" charset="0"/>
              </a:rPr>
              <a:t>פרעון</a:t>
            </a:r>
            <a:r>
              <a:rPr lang="he-IL" altLang="he-IL" sz="1800" b="1" u="sng" dirty="0">
                <a:solidFill>
                  <a:srgbClr val="000099"/>
                </a:solidFill>
                <a:latin typeface="Arial Narrow" panose="020B0606020202030204" pitchFamily="34" charset="0"/>
                <a:cs typeface="Arial" panose="020B0604020202020204" pitchFamily="34" charset="0"/>
              </a:rPr>
              <a:t> ושיקום כלכלי</a:t>
            </a:r>
            <a:r>
              <a:rPr lang="he-IL" altLang="he-IL" sz="1800" dirty="0">
                <a:solidFill>
                  <a:srgbClr val="000099"/>
                </a:solidFill>
                <a:latin typeface="Arial Narrow" panose="020B0606020202030204" pitchFamily="34" charset="0"/>
                <a:cs typeface="Arial" panose="020B0604020202020204" pitchFamily="34" charset="0"/>
              </a:rPr>
              <a:t>:</a:t>
            </a:r>
          </a:p>
          <a:p>
            <a:pPr>
              <a:lnSpc>
                <a:spcPct val="80000"/>
              </a:lnSpc>
              <a:spcAft>
                <a:spcPts val="600"/>
              </a:spcAft>
            </a:pPr>
            <a:r>
              <a:rPr lang="he-IL" altLang="he-IL" sz="1800" dirty="0">
                <a:solidFill>
                  <a:srgbClr val="002060"/>
                </a:solidFill>
                <a:latin typeface="Arial Narrow" panose="020B0606020202030204" pitchFamily="34" charset="0"/>
                <a:cs typeface="Guttman Kav" panose="02010401010101010101" pitchFamily="2" charset="-79"/>
              </a:rPr>
              <a:t>"סוג" – קבוצת נושים או חברי תאגיד שלהם </a:t>
            </a:r>
            <a:r>
              <a:rPr lang="he-IL" altLang="he-IL" sz="1800" u="sng" dirty="0">
                <a:solidFill>
                  <a:srgbClr val="660033"/>
                </a:solidFill>
                <a:latin typeface="Arial Narrow" panose="020B0606020202030204" pitchFamily="34" charset="0"/>
                <a:cs typeface="Guttman Kav" panose="02010401010101010101" pitchFamily="2" charset="-79"/>
              </a:rPr>
              <a:t>עניין משותף</a:t>
            </a:r>
            <a:r>
              <a:rPr lang="he-IL" altLang="he-IL" sz="1800" dirty="0">
                <a:solidFill>
                  <a:srgbClr val="002060"/>
                </a:solidFill>
                <a:latin typeface="Arial Narrow" panose="020B0606020202030204" pitchFamily="34" charset="0"/>
                <a:cs typeface="Guttman Kav" panose="02010401010101010101" pitchFamily="2" charset="-79"/>
              </a:rPr>
              <a:t> בנוגע לתכנית לשיקום כלכלי, </a:t>
            </a:r>
            <a:r>
              <a:rPr lang="he-IL" altLang="he-IL" sz="1800" u="sng" dirty="0">
                <a:solidFill>
                  <a:srgbClr val="660033"/>
                </a:solidFill>
                <a:latin typeface="Arial Narrow" panose="020B0606020202030204" pitchFamily="34" charset="0"/>
                <a:cs typeface="Guttman Kav" panose="02010401010101010101" pitchFamily="2" charset="-79"/>
              </a:rPr>
              <a:t>המובחן באופן מהותי מעניינם של שאר הנושים</a:t>
            </a:r>
            <a:r>
              <a:rPr lang="he-IL" altLang="he-IL" sz="1800" dirty="0">
                <a:solidFill>
                  <a:srgbClr val="002060"/>
                </a:solidFill>
                <a:latin typeface="Arial Narrow" panose="020B0606020202030204" pitchFamily="34" charset="0"/>
                <a:cs typeface="Guttman Kav" panose="02010401010101010101" pitchFamily="2" charset="-79"/>
              </a:rPr>
              <a:t> או חברי התאגיד </a:t>
            </a:r>
            <a:r>
              <a:rPr lang="he-IL" altLang="he-IL" sz="1800" u="sng" dirty="0">
                <a:solidFill>
                  <a:srgbClr val="660033"/>
                </a:solidFill>
                <a:latin typeface="Arial Narrow" panose="020B0606020202030204" pitchFamily="34" charset="0"/>
                <a:cs typeface="Guttman Kav" panose="02010401010101010101" pitchFamily="2" charset="-79"/>
              </a:rPr>
              <a:t>ומצדיק</a:t>
            </a:r>
            <a:r>
              <a:rPr lang="he-IL" altLang="he-IL" sz="1800" dirty="0">
                <a:solidFill>
                  <a:srgbClr val="002060"/>
                </a:solidFill>
                <a:latin typeface="Arial Narrow" panose="020B0606020202030204" pitchFamily="34" charset="0"/>
                <a:cs typeface="Guttman Kav" panose="02010401010101010101" pitchFamily="2" charset="-79"/>
              </a:rPr>
              <a:t> קיום אסיפה נפרדת.</a:t>
            </a:r>
          </a:p>
        </p:txBody>
      </p:sp>
      <p:cxnSp>
        <p:nvCxnSpPr>
          <p:cNvPr id="6" name="Straight Arrow Connector 5">
            <a:extLst>
              <a:ext uri="{FF2B5EF4-FFF2-40B4-BE49-F238E27FC236}">
                <a16:creationId xmlns:a16="http://schemas.microsoft.com/office/drawing/2014/main" id="{61CC9CA3-7E28-4899-9B9D-CB870BB6D556}"/>
              </a:ext>
            </a:extLst>
          </p:cNvPr>
          <p:cNvCxnSpPr>
            <a:cxnSpLocks/>
          </p:cNvCxnSpPr>
          <p:nvPr/>
        </p:nvCxnSpPr>
        <p:spPr>
          <a:xfrm flipH="1">
            <a:off x="7043596" y="1837853"/>
            <a:ext cx="1258432" cy="857475"/>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5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8EF97-E12B-4CF2-A4A4-028EA5FBD63F}"/>
              </a:ext>
            </a:extLst>
          </p:cNvPr>
          <p:cNvSpPr>
            <a:spLocks noGrp="1"/>
          </p:cNvSpPr>
          <p:nvPr>
            <p:ph type="subTitle" idx="1"/>
          </p:nvPr>
        </p:nvSpPr>
        <p:spPr>
          <a:xfrm>
            <a:off x="2115495" y="915879"/>
            <a:ext cx="9144000" cy="1655762"/>
          </a:xfrm>
        </p:spPr>
        <p:txBody>
          <a:bodyPr>
            <a:noAutofit/>
          </a:bodyPr>
          <a:lstStyle/>
          <a:p>
            <a:pPr algn="just" rtl="1"/>
            <a:r>
              <a:rPr lang="he-IL" sz="1600" b="1" u="sng" dirty="0" err="1">
                <a:solidFill>
                  <a:schemeClr val="bg1"/>
                </a:solidFill>
                <a:latin typeface="David" panose="020E0502060401010101" pitchFamily="34" charset="-79"/>
                <a:cs typeface="David" panose="020E0502060401010101" pitchFamily="34" charset="-79"/>
              </a:rPr>
              <a:t>תוכנית</a:t>
            </a:r>
            <a:r>
              <a:rPr lang="he-IL" sz="1600" b="1" u="sng" dirty="0">
                <a:solidFill>
                  <a:schemeClr val="bg1"/>
                </a:solidFill>
                <a:latin typeface="David" panose="020E0502060401010101" pitchFamily="34" charset="-79"/>
                <a:cs typeface="David" panose="020E0502060401010101" pitchFamily="34" charset="-79"/>
              </a:rPr>
              <a:t> לשיקום כלכלי אושרה אם מתקיים</a:t>
            </a:r>
            <a:r>
              <a:rPr lang="he-IL" sz="1600" dirty="0">
                <a:solidFill>
                  <a:schemeClr val="bg1"/>
                </a:solidFill>
                <a:latin typeface="David" panose="020E0502060401010101" pitchFamily="34" charset="-79"/>
                <a:cs typeface="David" panose="020E0502060401010101" pitchFamily="34" charset="-79"/>
              </a:rPr>
              <a:t>:  (ס' 85-86)</a:t>
            </a:r>
          </a:p>
          <a:p>
            <a:pPr marL="604837" indent="-514350" algn="just" rtl="1">
              <a:buFont typeface="+mj-lt"/>
              <a:buAutoNum type="arabicPeriod"/>
            </a:pPr>
            <a:r>
              <a:rPr lang="he-IL" sz="1600" dirty="0">
                <a:solidFill>
                  <a:schemeClr val="bg1"/>
                </a:solidFill>
                <a:latin typeface="David" panose="020E0502060401010101" pitchFamily="34" charset="-79"/>
                <a:cs typeface="David" panose="020E0502060401010101" pitchFamily="34" charset="-79"/>
              </a:rPr>
              <a:t>אושרה בכל אחת מאספות הסוג.</a:t>
            </a:r>
          </a:p>
          <a:p>
            <a:pPr marL="604837" indent="-514350" algn="just" rtl="1">
              <a:buFont typeface="+mj-lt"/>
              <a:buAutoNum type="arabicPeriod"/>
            </a:pPr>
            <a:r>
              <a:rPr lang="he-IL" sz="1600" dirty="0">
                <a:solidFill>
                  <a:schemeClr val="bg1"/>
                </a:solidFill>
                <a:latin typeface="David" panose="020E0502060401010101" pitchFamily="34" charset="-79"/>
                <a:cs typeface="David" panose="020E0502060401010101" pitchFamily="34" charset="-79"/>
              </a:rPr>
              <a:t>אושרה בכל אסיפה ברוב של המצביעים.</a:t>
            </a:r>
          </a:p>
          <a:p>
            <a:pPr marL="604837" indent="-514350" algn="just" rtl="1">
              <a:buFont typeface="+mj-lt"/>
              <a:buAutoNum type="arabicPeriod"/>
            </a:pPr>
            <a:r>
              <a:rPr lang="he-IL" sz="1600" dirty="0">
                <a:solidFill>
                  <a:schemeClr val="bg1"/>
                </a:solidFill>
                <a:latin typeface="David" panose="020E0502060401010101" pitchFamily="34" charset="-79"/>
                <a:cs typeface="David" panose="020E0502060401010101" pitchFamily="34" charset="-79"/>
              </a:rPr>
              <a:t>המצביעים שתמכו בהצעה מחזיקים ב- ¾ לפחות</a:t>
            </a:r>
          </a:p>
          <a:p>
            <a:pPr marL="627063" indent="0" algn="just" rtl="1">
              <a:spcBef>
                <a:spcPts val="0"/>
              </a:spcBef>
            </a:pPr>
            <a:r>
              <a:rPr lang="he-IL" sz="1600" dirty="0">
                <a:solidFill>
                  <a:schemeClr val="bg1"/>
                </a:solidFill>
                <a:latin typeface="David" panose="020E0502060401010101" pitchFamily="34" charset="-79"/>
                <a:cs typeface="David" panose="020E0502060401010101" pitchFamily="34" charset="-79"/>
              </a:rPr>
              <a:t> מכלל כוח ההצבעה באסיפה.</a:t>
            </a:r>
          </a:p>
          <a:p>
            <a:pPr marL="604837" indent="-514350" algn="just" rtl="1">
              <a:buFont typeface="+mj-lt"/>
              <a:buAutoNum type="arabicPeriod" startAt="4"/>
            </a:pPr>
            <a:r>
              <a:rPr lang="he-IL" sz="1600" dirty="0">
                <a:solidFill>
                  <a:schemeClr val="bg1"/>
                </a:solidFill>
                <a:latin typeface="David" panose="020E0502060401010101" pitchFamily="34" charset="-79"/>
                <a:cs typeface="David" panose="020E0502060401010101" pitchFamily="34" charset="-79"/>
              </a:rPr>
              <a:t> הנמנעים לא נספרים.</a:t>
            </a:r>
          </a:p>
          <a:p>
            <a:pPr algn="just" rtl="1"/>
            <a:endParaRPr lang="he-IL" sz="1600" dirty="0">
              <a:solidFill>
                <a:schemeClr val="bg1"/>
              </a:solidFill>
              <a:latin typeface="David" panose="020E0502060401010101" pitchFamily="34" charset="-79"/>
              <a:cs typeface="David" panose="020E0502060401010101" pitchFamily="34" charset="-79"/>
            </a:endParaRPr>
          </a:p>
          <a:p>
            <a:pPr marL="604837" indent="-514350" algn="just" rtl="1">
              <a:buFont typeface="+mj-lt"/>
              <a:buAutoNum type="arabicPeriod" startAt="5"/>
            </a:pPr>
            <a:r>
              <a:rPr lang="he-IL" sz="1600" dirty="0">
                <a:solidFill>
                  <a:schemeClr val="bg1"/>
                </a:solidFill>
                <a:latin typeface="David" panose="020E0502060401010101" pitchFamily="34" charset="-79"/>
                <a:cs typeface="David" panose="020E0502060401010101" pitchFamily="34" charset="-79"/>
              </a:rPr>
              <a:t>לאחר אישור האספות נדרש </a:t>
            </a:r>
            <a:r>
              <a:rPr lang="he-IL" sz="1600" b="1" u="sng" dirty="0">
                <a:solidFill>
                  <a:schemeClr val="bg1"/>
                </a:solidFill>
                <a:latin typeface="David" panose="020E0502060401010101" pitchFamily="34" charset="-79"/>
                <a:cs typeface="David" panose="020E0502060401010101" pitchFamily="34" charset="-79"/>
              </a:rPr>
              <a:t>אישור ביהמ"ש</a:t>
            </a:r>
            <a:r>
              <a:rPr lang="he-IL" sz="1600" dirty="0">
                <a:solidFill>
                  <a:schemeClr val="bg1"/>
                </a:solidFill>
                <a:latin typeface="David" panose="020E0502060401010101" pitchFamily="34" charset="-79"/>
                <a:cs typeface="David" panose="020E0502060401010101" pitchFamily="34" charset="-79"/>
              </a:rPr>
              <a:t> (ס' 86)</a:t>
            </a:r>
          </a:p>
          <a:p>
            <a:pPr marL="604837" indent="-514350" algn="just" rtl="1">
              <a:spcBef>
                <a:spcPts val="0"/>
              </a:spcBef>
              <a:spcAft>
                <a:spcPts val="300"/>
              </a:spcAft>
              <a:buFont typeface="+mj-lt"/>
              <a:buAutoNum type="arabicPeriod" startAt="5"/>
            </a:pPr>
            <a:r>
              <a:rPr lang="he-IL" sz="1600" dirty="0">
                <a:solidFill>
                  <a:schemeClr val="bg1"/>
                </a:solidFill>
                <a:latin typeface="David" panose="020E0502060401010101" pitchFamily="34" charset="-79"/>
                <a:cs typeface="David" panose="020E0502060401010101" pitchFamily="34" charset="-79"/>
              </a:rPr>
              <a:t>שיקולי בהמ"ש:</a:t>
            </a:r>
          </a:p>
          <a:p>
            <a:pPr marL="1077913" indent="-457200" algn="just" rtl="1">
              <a:spcBef>
                <a:spcPts val="0"/>
              </a:spcBef>
              <a:spcAft>
                <a:spcPts val="300"/>
              </a:spcAft>
              <a:buClr>
                <a:schemeClr val="accent1">
                  <a:lumMod val="50000"/>
                </a:schemeClr>
              </a:buClr>
              <a:buSzPct val="91000"/>
              <a:buFont typeface="Wingdings" panose="05000000000000000000" pitchFamily="2" charset="2"/>
              <a:buChar char="ï"/>
            </a:pPr>
            <a:r>
              <a:rPr lang="he-IL" sz="1600" dirty="0">
                <a:solidFill>
                  <a:schemeClr val="bg1"/>
                </a:solidFill>
                <a:latin typeface="David" panose="020E0502060401010101" pitchFamily="34" charset="-79"/>
                <a:cs typeface="David" panose="020E0502060401010101" pitchFamily="34" charset="-79"/>
              </a:rPr>
              <a:t>הוגנות ההליך</a:t>
            </a:r>
          </a:p>
          <a:p>
            <a:pPr marL="1077913" indent="-457200" algn="just" rtl="1">
              <a:spcBef>
                <a:spcPts val="0"/>
              </a:spcBef>
              <a:spcAft>
                <a:spcPts val="300"/>
              </a:spcAft>
              <a:buClr>
                <a:schemeClr val="accent1">
                  <a:lumMod val="50000"/>
                </a:schemeClr>
              </a:buClr>
              <a:buSzPct val="91000"/>
              <a:buFont typeface="Wingdings" panose="05000000000000000000" pitchFamily="2" charset="2"/>
              <a:buChar char="ï"/>
            </a:pPr>
            <a:r>
              <a:rPr lang="he-IL" sz="1600" dirty="0">
                <a:solidFill>
                  <a:schemeClr val="bg1"/>
                </a:solidFill>
                <a:latin typeface="David" panose="020E0502060401010101" pitchFamily="34" charset="-79"/>
                <a:cs typeface="David" panose="020E0502060401010101" pitchFamily="34" charset="-79"/>
              </a:rPr>
              <a:t>טובת העובדים</a:t>
            </a:r>
          </a:p>
          <a:p>
            <a:pPr marL="1077913" indent="-457200" algn="just" rtl="1">
              <a:spcBef>
                <a:spcPts val="0"/>
              </a:spcBef>
              <a:spcAft>
                <a:spcPts val="300"/>
              </a:spcAft>
              <a:buClr>
                <a:schemeClr val="accent1">
                  <a:lumMod val="50000"/>
                </a:schemeClr>
              </a:buClr>
              <a:buSzPct val="91000"/>
              <a:buFont typeface="Wingdings" panose="05000000000000000000" pitchFamily="2" charset="2"/>
              <a:buChar char="ï"/>
            </a:pPr>
            <a:r>
              <a:rPr lang="he-IL" sz="1600" dirty="0">
                <a:solidFill>
                  <a:schemeClr val="bg1"/>
                </a:solidFill>
                <a:latin typeface="David" panose="020E0502060401010101" pitchFamily="34" charset="-79"/>
                <a:cs typeface="David" panose="020E0502060401010101" pitchFamily="34" charset="-79"/>
              </a:rPr>
              <a:t>טובת הציבור</a:t>
            </a:r>
          </a:p>
          <a:p>
            <a:pPr marL="1077913" indent="-457200" algn="just" rtl="1">
              <a:spcBef>
                <a:spcPts val="0"/>
              </a:spcBef>
              <a:buClr>
                <a:schemeClr val="accent1">
                  <a:lumMod val="50000"/>
                </a:schemeClr>
              </a:buClr>
              <a:buSzPct val="91000"/>
              <a:buFont typeface="Wingdings" panose="05000000000000000000" pitchFamily="2" charset="2"/>
              <a:buChar char="ï"/>
            </a:pPr>
            <a:r>
              <a:rPr lang="he-IL" sz="1600" dirty="0">
                <a:solidFill>
                  <a:schemeClr val="bg1"/>
                </a:solidFill>
                <a:latin typeface="David" panose="020E0502060401010101" pitchFamily="34" charset="-79"/>
                <a:cs typeface="David" panose="020E0502060401010101" pitchFamily="34" charset="-79"/>
              </a:rPr>
              <a:t>שיקולים 'לבר-</a:t>
            </a:r>
            <a:r>
              <a:rPr lang="he-IL" sz="1600" dirty="0" err="1">
                <a:solidFill>
                  <a:schemeClr val="bg1"/>
                </a:solidFill>
                <a:latin typeface="David" panose="020E0502060401010101" pitchFamily="34" charset="-79"/>
                <a:cs typeface="David" panose="020E0502060401010101" pitchFamily="34" charset="-79"/>
              </a:rPr>
              <a:t>נשתיים</a:t>
            </a:r>
            <a:r>
              <a:rPr lang="he-IL" sz="1600" dirty="0">
                <a:solidFill>
                  <a:schemeClr val="bg1"/>
                </a:solidFill>
                <a:latin typeface="David" panose="020E0502060401010101" pitchFamily="34" charset="-79"/>
                <a:cs typeface="David" panose="020E0502060401010101" pitchFamily="34" charset="-79"/>
              </a:rPr>
              <a:t>' (למשל: שיקולים תעסוקתיים כשמדובר על מפעלים בצפון ובדרום)</a:t>
            </a:r>
          </a:p>
          <a:p>
            <a:pPr marL="620713" indent="0" algn="just" rtl="1">
              <a:buClr>
                <a:schemeClr val="accent1">
                  <a:lumMod val="50000"/>
                </a:schemeClr>
              </a:buClr>
              <a:buSzPct val="91000"/>
            </a:pPr>
            <a:endParaRPr lang="he-IL" sz="1600" dirty="0">
              <a:solidFill>
                <a:schemeClr val="bg1"/>
              </a:solidFill>
              <a:latin typeface="David" panose="020E0502060401010101" pitchFamily="34" charset="-79"/>
              <a:cs typeface="David" panose="020E0502060401010101" pitchFamily="34" charset="-79"/>
            </a:endParaRPr>
          </a:p>
          <a:p>
            <a:pPr marL="604837" indent="-514350" algn="just" rtl="1">
              <a:buClr>
                <a:srgbClr val="002060"/>
              </a:buClr>
              <a:buSzPct val="91000"/>
              <a:buFont typeface="+mj-lt"/>
              <a:buAutoNum type="arabicPeriod" startAt="7"/>
            </a:pPr>
            <a:r>
              <a:rPr lang="he-IL" sz="1600" dirty="0">
                <a:solidFill>
                  <a:schemeClr val="bg1"/>
                </a:solidFill>
                <a:latin typeface="David" panose="020E0502060401010101" pitchFamily="34" charset="-79"/>
                <a:cs typeface="David" panose="020E0502060401010101" pitchFamily="34" charset="-79"/>
              </a:rPr>
              <a:t>סייג לאישור בהמ"ש:  (ס' 84)</a:t>
            </a:r>
          </a:p>
          <a:p>
            <a:pPr marL="620713" indent="0" algn="just" rtl="1">
              <a:buClr>
                <a:schemeClr val="accent1">
                  <a:lumMod val="50000"/>
                </a:schemeClr>
              </a:buClr>
              <a:buSzPct val="91000"/>
            </a:pPr>
            <a:endParaRPr lang="he-IL" sz="1600" dirty="0">
              <a:solidFill>
                <a:schemeClr val="bg1"/>
              </a:solidFill>
              <a:latin typeface="David" panose="020E0502060401010101" pitchFamily="34" charset="-79"/>
              <a:cs typeface="David" panose="020E0502060401010101" pitchFamily="34" charset="-79"/>
            </a:endParaRPr>
          </a:p>
        </p:txBody>
      </p:sp>
      <p:sp>
        <p:nvSpPr>
          <p:cNvPr id="4" name="Left Brace 3">
            <a:extLst>
              <a:ext uri="{FF2B5EF4-FFF2-40B4-BE49-F238E27FC236}">
                <a16:creationId xmlns:a16="http://schemas.microsoft.com/office/drawing/2014/main" id="{83482ABB-121D-487B-8D2B-DCEB92AFB1FD}"/>
              </a:ext>
            </a:extLst>
          </p:cNvPr>
          <p:cNvSpPr/>
          <p:nvPr/>
        </p:nvSpPr>
        <p:spPr>
          <a:xfrm>
            <a:off x="4879858" y="938689"/>
            <a:ext cx="624649" cy="1632952"/>
          </a:xfrm>
          <a:prstGeom prst="leftBrace">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5" name="TextBox 4">
            <a:extLst>
              <a:ext uri="{FF2B5EF4-FFF2-40B4-BE49-F238E27FC236}">
                <a16:creationId xmlns:a16="http://schemas.microsoft.com/office/drawing/2014/main" id="{71169C7C-8E57-41B6-8108-1E86F34D5591}"/>
              </a:ext>
            </a:extLst>
          </p:cNvPr>
          <p:cNvSpPr txBox="1"/>
          <p:nvPr/>
        </p:nvSpPr>
        <p:spPr>
          <a:xfrm>
            <a:off x="2260265" y="1555110"/>
            <a:ext cx="1941534" cy="400110"/>
          </a:xfrm>
          <a:prstGeom prst="rect">
            <a:avLst/>
          </a:prstGeom>
          <a:noFill/>
          <a:ln w="28575">
            <a:solidFill>
              <a:schemeClr val="accent1">
                <a:lumMod val="50000"/>
              </a:schemeClr>
            </a:solidFill>
          </a:ln>
        </p:spPr>
        <p:txBody>
          <a:bodyPr wrap="square" rtlCol="1">
            <a:spAutoFit/>
          </a:bodyPr>
          <a:lstStyle/>
          <a:p>
            <a:pPr algn="ctr" rtl="1"/>
            <a:r>
              <a:rPr lang="he-IL" sz="2000" dirty="0">
                <a:solidFill>
                  <a:schemeClr val="bg1"/>
                </a:solidFill>
                <a:latin typeface="Calibri" panose="020F0502020204030204" pitchFamily="34" charset="0"/>
                <a:cs typeface="Calibri" panose="020F0502020204030204" pitchFamily="34" charset="0"/>
              </a:rPr>
              <a:t>תנאים מצטברים</a:t>
            </a:r>
          </a:p>
        </p:txBody>
      </p:sp>
      <p:sp>
        <p:nvSpPr>
          <p:cNvPr id="6" name="Text Box 4">
            <a:extLst>
              <a:ext uri="{FF2B5EF4-FFF2-40B4-BE49-F238E27FC236}">
                <a16:creationId xmlns:a16="http://schemas.microsoft.com/office/drawing/2014/main" id="{527AEFED-AC68-4322-AB22-0580C8F093CB}"/>
              </a:ext>
            </a:extLst>
          </p:cNvPr>
          <p:cNvSpPr txBox="1">
            <a:spLocks noChangeArrowheads="1"/>
          </p:cNvSpPr>
          <p:nvPr/>
        </p:nvSpPr>
        <p:spPr bwMode="auto">
          <a:xfrm>
            <a:off x="92860" y="5813267"/>
            <a:ext cx="11117935" cy="660726"/>
          </a:xfrm>
          <a:prstGeom prst="rect">
            <a:avLst/>
          </a:prstGeom>
          <a:solidFill>
            <a:srgbClr val="E4F2F4"/>
          </a:solidFill>
          <a:ln w="38100">
            <a:solidFill>
              <a:srgbClr val="990000"/>
            </a:solidFill>
            <a:miter lim="800000"/>
            <a:headEnd/>
            <a:tailEnd/>
          </a:ln>
          <a:effectLst/>
        </p:spPr>
        <p:txBody>
          <a:bodyPr wrap="square" tIns="144000" bIns="108000">
            <a:spAutoFit/>
          </a:bodyPr>
          <a:lstStyle>
            <a:lvl1pPr algn="just" rtl="1">
              <a:spcBef>
                <a:spcPct val="20000"/>
              </a:spcBef>
              <a:defRPr sz="2800">
                <a:solidFill>
                  <a:schemeClr val="tx1"/>
                </a:solidFill>
                <a:latin typeface="Arial" panose="020B0604020202020204" pitchFamily="34" charset="0"/>
                <a:cs typeface="CaligraphMedium" pitchFamily="2" charset="-79"/>
              </a:defRPr>
            </a:lvl1pPr>
            <a:lvl2pPr marL="742950" indent="-285750" algn="just" rtl="1">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lgn="just" rtl="1">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lgn="just" rtl="1">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lgn="just" rtl="1">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spcAft>
                <a:spcPts val="600"/>
              </a:spcAft>
            </a:pPr>
            <a:r>
              <a:rPr lang="he-IL" altLang="he-IL" sz="1600" dirty="0">
                <a:solidFill>
                  <a:srgbClr val="002060"/>
                </a:solidFill>
                <a:latin typeface="David" panose="020E0502060401010101" pitchFamily="34" charset="-79"/>
                <a:cs typeface="David" panose="020E0502060401010101" pitchFamily="34" charset="-79"/>
              </a:rPr>
              <a:t>בית המשפט לא יאשר הצעה לתכנית לשיקום כלכלי אם שוכנע כי התמורה שהוצעה לנושה שלא תמך בהצעה נמוכה מהתמורה שאותו נושה היה מקבל בפירוק התאגיד, גם אם אסיפת הסוג שעמה נמנה הנושה אישרה את הצעת התכנית.</a:t>
            </a:r>
          </a:p>
        </p:txBody>
      </p:sp>
    </p:spTree>
    <p:extLst>
      <p:ext uri="{BB962C8B-B14F-4D97-AF65-F5344CB8AC3E}">
        <p14:creationId xmlns:p14="http://schemas.microsoft.com/office/powerpoint/2010/main" val="23573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2B21-E29B-4E8D-88A7-C347331F39BF}"/>
              </a:ext>
            </a:extLst>
          </p:cNvPr>
          <p:cNvSpPr>
            <a:spLocks noGrp="1"/>
          </p:cNvSpPr>
          <p:nvPr>
            <p:ph type="ctrTitle"/>
          </p:nvPr>
        </p:nvSpPr>
        <p:spPr>
          <a:xfrm>
            <a:off x="2405204" y="561048"/>
            <a:ext cx="8842218" cy="724544"/>
          </a:xfrm>
        </p:spPr>
        <p:txBody>
          <a:bodyPr>
            <a:normAutofit/>
          </a:bodyPr>
          <a:lstStyle/>
          <a:p>
            <a:pPr algn="ctr"/>
            <a:r>
              <a:rPr lang="he-IL" sz="2800" dirty="0">
                <a:solidFill>
                  <a:schemeClr val="bg1"/>
                </a:solidFill>
                <a:latin typeface="David" panose="020E0502060401010101" pitchFamily="34" charset="-79"/>
                <a:cs typeface="David" panose="020E0502060401010101" pitchFamily="34" charset="-79"/>
              </a:rPr>
              <a:t>אישור בית המשפט באין רוב בכל אחת מאספות הסוג </a:t>
            </a:r>
            <a:r>
              <a:rPr lang="he-IL" sz="2800" b="0" dirty="0">
                <a:solidFill>
                  <a:schemeClr val="bg1"/>
                </a:solidFill>
                <a:latin typeface="David" panose="020E0502060401010101" pitchFamily="34" charset="-79"/>
                <a:cs typeface="David" panose="020E0502060401010101" pitchFamily="34" charset="-79"/>
              </a:rPr>
              <a:t>(ס' 87)</a:t>
            </a:r>
          </a:p>
        </p:txBody>
      </p:sp>
      <p:sp>
        <p:nvSpPr>
          <p:cNvPr id="3" name="Content Placeholder 2">
            <a:extLst>
              <a:ext uri="{FF2B5EF4-FFF2-40B4-BE49-F238E27FC236}">
                <a16:creationId xmlns:a16="http://schemas.microsoft.com/office/drawing/2014/main" id="{705A2A80-6331-41B1-84A2-96E74FD95E7E}"/>
              </a:ext>
            </a:extLst>
          </p:cNvPr>
          <p:cNvSpPr>
            <a:spLocks noGrp="1"/>
          </p:cNvSpPr>
          <p:nvPr>
            <p:ph type="subTitle" idx="1"/>
          </p:nvPr>
        </p:nvSpPr>
        <p:spPr>
          <a:xfrm>
            <a:off x="1524000" y="2280232"/>
            <a:ext cx="9144000" cy="1655762"/>
          </a:xfrm>
        </p:spPr>
        <p:txBody>
          <a:bodyPr>
            <a:noAutofit/>
          </a:bodyPr>
          <a:lstStyle/>
          <a:p>
            <a:pPr marL="433387" indent="-342900" algn="r">
              <a:spcAft>
                <a:spcPts val="1200"/>
              </a:spcAft>
              <a:buClr>
                <a:srgbClr val="660033"/>
              </a:buClr>
              <a:buSzPct val="90000"/>
              <a:buFont typeface="Wingdings" panose="05000000000000000000" pitchFamily="2" charset="2"/>
              <a:buChar char="ý"/>
            </a:pPr>
            <a:r>
              <a:rPr lang="he-IL" sz="1600" dirty="0">
                <a:solidFill>
                  <a:schemeClr val="bg1"/>
                </a:solidFill>
                <a:latin typeface="David" panose="020E0502060401010101" pitchFamily="34" charset="-79"/>
                <a:cs typeface="David" panose="020E0502060401010101" pitchFamily="34" charset="-79"/>
              </a:rPr>
              <a:t>כדי למנוע ניצול לרעה של ההליכים </a:t>
            </a:r>
            <a:r>
              <a:rPr lang="he-IL" sz="1600" dirty="0" err="1">
                <a:solidFill>
                  <a:schemeClr val="bg1"/>
                </a:solidFill>
                <a:latin typeface="David" panose="020E0502060401010101" pitchFamily="34" charset="-79"/>
                <a:cs typeface="David" panose="020E0502060401010101" pitchFamily="34" charset="-79"/>
              </a:rPr>
              <a:t>ונסיון</a:t>
            </a:r>
            <a:r>
              <a:rPr lang="he-IL" sz="1600" dirty="0">
                <a:solidFill>
                  <a:schemeClr val="bg1"/>
                </a:solidFill>
                <a:latin typeface="David" panose="020E0502060401010101" pitchFamily="34" charset="-79"/>
                <a:cs typeface="David" panose="020E0502060401010101" pitchFamily="34" charset="-79"/>
              </a:rPr>
              <a:t> "לסחוט" את הנאמן ואת הנושים.</a:t>
            </a:r>
          </a:p>
          <a:p>
            <a:pPr marL="433387" indent="-342900" algn="r">
              <a:buClr>
                <a:srgbClr val="660033"/>
              </a:buClr>
              <a:buSzPct val="90000"/>
              <a:buFont typeface="Wingdings" panose="05000000000000000000" pitchFamily="2" charset="2"/>
              <a:buChar char="ý"/>
            </a:pPr>
            <a:r>
              <a:rPr lang="he-IL" sz="1600" dirty="0">
                <a:solidFill>
                  <a:schemeClr val="bg1"/>
                </a:solidFill>
                <a:latin typeface="David" panose="020E0502060401010101" pitchFamily="34" charset="-79"/>
                <a:cs typeface="David" panose="020E0502060401010101" pitchFamily="34" charset="-79"/>
              </a:rPr>
              <a:t>התנאי </a:t>
            </a:r>
            <a:r>
              <a:rPr lang="he-IL" sz="1600" dirty="0">
                <a:solidFill>
                  <a:schemeClr val="bg1"/>
                </a:solidFill>
                <a:latin typeface="David" panose="020E0502060401010101" pitchFamily="34" charset="-79"/>
                <a:cs typeface="David" panose="020E0502060401010101" pitchFamily="34" charset="-79"/>
                <a:sym typeface="Wingdings" panose="05000000000000000000" pitchFamily="2" charset="2"/>
              </a:rPr>
              <a:t> </a:t>
            </a:r>
            <a:r>
              <a:rPr lang="he-IL" sz="1600" dirty="0">
                <a:solidFill>
                  <a:schemeClr val="bg1"/>
                </a:solidFill>
                <a:latin typeface="David" panose="020E0502060401010101" pitchFamily="34" charset="-79"/>
                <a:cs typeface="David" panose="020E0502060401010101" pitchFamily="34" charset="-79"/>
              </a:rPr>
              <a:t>בהמ"ש השתכנע (על יסוד הערכת שווי של התאגיד שהגיש מומחה) כי:</a:t>
            </a:r>
          </a:p>
          <a:p>
            <a:pPr marL="627063" algn="r">
              <a:buFont typeface="+mj-lt"/>
              <a:buAutoNum type="arabicPeriod"/>
            </a:pPr>
            <a:r>
              <a:rPr lang="he-IL" sz="1600" dirty="0">
                <a:solidFill>
                  <a:schemeClr val="bg1"/>
                </a:solidFill>
                <a:latin typeface="David" panose="020E0502060401010101" pitchFamily="34" charset="-79"/>
                <a:cs typeface="David" panose="020E0502060401010101" pitchFamily="34" charset="-79"/>
              </a:rPr>
              <a:t>ההצעה </a:t>
            </a:r>
            <a:r>
              <a:rPr lang="he-IL" sz="1600" b="1" u="sng" dirty="0">
                <a:solidFill>
                  <a:schemeClr val="bg1"/>
                </a:solidFill>
                <a:latin typeface="David" panose="020E0502060401010101" pitchFamily="34" charset="-79"/>
                <a:cs typeface="David" panose="020E0502060401010101" pitchFamily="34" charset="-79"/>
              </a:rPr>
              <a:t>הוגנת וצודקת</a:t>
            </a:r>
            <a:r>
              <a:rPr lang="he-IL" sz="1600" dirty="0">
                <a:solidFill>
                  <a:schemeClr val="bg1"/>
                </a:solidFill>
                <a:latin typeface="David" panose="020E0502060401010101" pitchFamily="34" charset="-79"/>
                <a:cs typeface="David" panose="020E0502060401010101" pitchFamily="34" charset="-79"/>
              </a:rPr>
              <a:t> ביחס לכל נושה או בעל מניות באסיפת הסוג שלא אישרה אותה (</a:t>
            </a:r>
            <a:r>
              <a:rPr lang="he-IL" sz="1600" b="1" dirty="0">
                <a:solidFill>
                  <a:schemeClr val="bg1"/>
                </a:solidFill>
                <a:latin typeface="David" panose="020E0502060401010101" pitchFamily="34" charset="-79"/>
                <a:cs typeface="David" panose="020E0502060401010101" pitchFamily="34" charset="-79"/>
              </a:rPr>
              <a:t>אסיפה מתנגדת</a:t>
            </a:r>
            <a:r>
              <a:rPr lang="he-IL" sz="1600" dirty="0">
                <a:solidFill>
                  <a:schemeClr val="bg1"/>
                </a:solidFill>
                <a:latin typeface="David" panose="020E0502060401010101" pitchFamily="34" charset="-79"/>
                <a:cs typeface="David" panose="020E0502060401010101" pitchFamily="34" charset="-79"/>
              </a:rPr>
              <a:t>)</a:t>
            </a:r>
          </a:p>
          <a:p>
            <a:pPr marL="627063" algn="r">
              <a:buFont typeface="+mj-lt"/>
              <a:buAutoNum type="arabicPeriod"/>
            </a:pPr>
            <a:r>
              <a:rPr lang="he-IL" sz="1600" dirty="0">
                <a:solidFill>
                  <a:schemeClr val="bg1"/>
                </a:solidFill>
                <a:latin typeface="David" panose="020E0502060401010101" pitchFamily="34" charset="-79"/>
                <a:cs typeface="David" panose="020E0502060401010101" pitchFamily="34" charset="-79"/>
              </a:rPr>
              <a:t>אם לא תאושר התכנית התאגיד יפורק והתמורה שהוצעה לכל נושה או בעל מניות באסיפה מתנגדת </a:t>
            </a:r>
            <a:r>
              <a:rPr lang="he-IL" sz="1600" b="1" u="sng" dirty="0">
                <a:solidFill>
                  <a:schemeClr val="bg1"/>
                </a:solidFill>
                <a:latin typeface="David" panose="020E0502060401010101" pitchFamily="34" charset="-79"/>
                <a:cs typeface="David" panose="020E0502060401010101" pitchFamily="34" charset="-79"/>
              </a:rPr>
              <a:t>אינה נמוכה מהתמורה שהיה מקבל בפירוק התאגיד</a:t>
            </a:r>
            <a:r>
              <a:rPr lang="he-IL" sz="1600" dirty="0">
                <a:solidFill>
                  <a:schemeClr val="bg1"/>
                </a:solidFill>
                <a:latin typeface="David" panose="020E0502060401010101" pitchFamily="34" charset="-79"/>
                <a:cs typeface="David" panose="020E0502060401010101" pitchFamily="34" charset="-79"/>
              </a:rPr>
              <a:t>;</a:t>
            </a:r>
            <a:endParaRPr lang="en-US" sz="1600" dirty="0">
              <a:solidFill>
                <a:schemeClr val="bg1"/>
              </a:solidFill>
              <a:latin typeface="David" panose="020E0502060401010101" pitchFamily="34" charset="-79"/>
              <a:cs typeface="David" panose="020E0502060401010101" pitchFamily="34" charset="-79"/>
            </a:endParaRPr>
          </a:p>
          <a:p>
            <a:pPr marL="627063" algn="r">
              <a:buFont typeface="+mj-lt"/>
              <a:buAutoNum type="arabicPeriod"/>
            </a:pPr>
            <a:r>
              <a:rPr lang="he-IL" sz="1600" dirty="0">
                <a:solidFill>
                  <a:schemeClr val="bg1"/>
                </a:solidFill>
                <a:latin typeface="David" panose="020E0502060401010101" pitchFamily="34" charset="-79"/>
                <a:cs typeface="David" panose="020E0502060401010101" pitchFamily="34" charset="-79"/>
              </a:rPr>
              <a:t>ההצעה </a:t>
            </a:r>
            <a:r>
              <a:rPr lang="he-IL" sz="1600" b="1" u="sng" dirty="0">
                <a:solidFill>
                  <a:schemeClr val="bg1"/>
                </a:solidFill>
                <a:latin typeface="David" panose="020E0502060401010101" pitchFamily="34" charset="-79"/>
                <a:cs typeface="David" panose="020E0502060401010101" pitchFamily="34" charset="-79"/>
              </a:rPr>
              <a:t>אינה מבטיחה תמורה או נכס כלשהם לבעלי המניות</a:t>
            </a:r>
            <a:r>
              <a:rPr lang="he-IL" sz="1600" dirty="0">
                <a:solidFill>
                  <a:schemeClr val="bg1"/>
                </a:solidFill>
                <a:latin typeface="David" panose="020E0502060401010101" pitchFamily="34" charset="-79"/>
                <a:cs typeface="David" panose="020E0502060401010101" pitchFamily="34" charset="-79"/>
              </a:rPr>
              <a:t> בלי שהובטח לכל נושה באסיפה מתנגדת תמורה השווה למלוא סכום חוב העבר שבו הוא נושה;</a:t>
            </a:r>
            <a:endParaRPr lang="en-US" sz="1600" dirty="0">
              <a:solidFill>
                <a:schemeClr val="bg1"/>
              </a:solidFill>
              <a:latin typeface="David" panose="020E0502060401010101" pitchFamily="34" charset="-79"/>
              <a:cs typeface="David" panose="020E0502060401010101" pitchFamily="34" charset="-79"/>
            </a:endParaRPr>
          </a:p>
          <a:p>
            <a:pPr marL="627063" algn="r">
              <a:buFont typeface="+mj-lt"/>
              <a:buAutoNum type="arabicPeriod"/>
            </a:pPr>
            <a:r>
              <a:rPr lang="he-IL" sz="1600" dirty="0">
                <a:solidFill>
                  <a:schemeClr val="bg1"/>
                </a:solidFill>
                <a:latin typeface="David" panose="020E0502060401010101" pitchFamily="34" charset="-79"/>
                <a:cs typeface="David" panose="020E0502060401010101" pitchFamily="34" charset="-79"/>
              </a:rPr>
              <a:t>לכל אחד מהנושים </a:t>
            </a:r>
            <a:r>
              <a:rPr lang="he-IL" sz="1600" b="1" u="sng" dirty="0">
                <a:solidFill>
                  <a:schemeClr val="bg1"/>
                </a:solidFill>
                <a:latin typeface="David" panose="020E0502060401010101" pitchFamily="34" charset="-79"/>
                <a:cs typeface="David" panose="020E0502060401010101" pitchFamily="34" charset="-79"/>
              </a:rPr>
              <a:t>המובטחים</a:t>
            </a:r>
            <a:r>
              <a:rPr lang="he-IL" sz="1600" dirty="0">
                <a:solidFill>
                  <a:schemeClr val="bg1"/>
                </a:solidFill>
                <a:latin typeface="David" panose="020E0502060401010101" pitchFamily="34" charset="-79"/>
                <a:cs typeface="David" panose="020E0502060401010101" pitchFamily="34" charset="-79"/>
              </a:rPr>
              <a:t> באסיפה מתנגדת הובטחה </a:t>
            </a:r>
            <a:r>
              <a:rPr lang="he-IL" sz="1600" b="1" u="sng" dirty="0">
                <a:solidFill>
                  <a:schemeClr val="bg1"/>
                </a:solidFill>
                <a:latin typeface="David" panose="020E0502060401010101" pitchFamily="34" charset="-79"/>
                <a:cs typeface="David" panose="020E0502060401010101" pitchFamily="34" charset="-79"/>
              </a:rPr>
              <a:t>תמורה שערכה אינו נמוך משווי הנכס המשועבד</a:t>
            </a:r>
            <a:r>
              <a:rPr lang="he-IL" sz="1600" dirty="0">
                <a:solidFill>
                  <a:schemeClr val="bg1"/>
                </a:solidFill>
                <a:latin typeface="David" panose="020E0502060401010101" pitchFamily="34" charset="-79"/>
                <a:cs typeface="David" panose="020E0502060401010101" pitchFamily="34" charset="-79"/>
              </a:rPr>
              <a:t> לטובתו או מהחוב הכולל שלטובת פירעונו שועבד הנכס, לפי הנמוך; </a:t>
            </a:r>
          </a:p>
          <a:p>
            <a:pPr marL="627063" indent="0" algn="r"/>
            <a:r>
              <a:rPr lang="he-IL" sz="1600" dirty="0">
                <a:solidFill>
                  <a:schemeClr val="bg1"/>
                </a:solidFill>
                <a:latin typeface="David" panose="020E0502060401010101" pitchFamily="34" charset="-79"/>
                <a:cs typeface="David" panose="020E0502060401010101" pitchFamily="34" charset="-79"/>
              </a:rPr>
              <a:t>"שווי הנכס המשועבד" – שווי השוק של הנכס המשועבד לאחר שההצעה תאושר בידי בית המשפט, בניכוי ההוצאות שהוצאו בשמירת הנכס או במימושו, ואם הנכס משועבד בשעבוד צף בלבד – בניכוי נוסף של 25% משווי הנכס.</a:t>
            </a:r>
            <a:endParaRPr lang="en-US" sz="1600" dirty="0">
              <a:solidFill>
                <a:schemeClr val="bg1"/>
              </a:solidFill>
              <a:latin typeface="David" panose="020E0502060401010101" pitchFamily="34" charset="-79"/>
              <a:cs typeface="David" panose="020E0502060401010101" pitchFamily="34" charset="-79"/>
            </a:endParaRPr>
          </a:p>
          <a:p>
            <a:pPr marL="627063" algn="r"/>
            <a:endParaRPr lang="he-IL" sz="1600" dirty="0">
              <a:solidFill>
                <a:schemeClr val="bg1"/>
              </a:solidFill>
              <a:latin typeface="David" panose="020E0502060401010101" pitchFamily="34" charset="-79"/>
              <a:cs typeface="David" panose="020E0502060401010101" pitchFamily="34" charset="-79"/>
            </a:endParaRPr>
          </a:p>
          <a:p>
            <a:pPr algn="r"/>
            <a:endParaRPr lang="he-IL" sz="1600" dirty="0">
              <a:solidFill>
                <a:schemeClr val="bg1"/>
              </a:solidFill>
              <a:latin typeface="David" panose="020E0502060401010101" pitchFamily="34" charset="-79"/>
              <a:cs typeface="David" panose="020E0502060401010101" pitchFamily="34" charset="-79"/>
            </a:endParaRPr>
          </a:p>
          <a:p>
            <a:pPr algn="r"/>
            <a:endParaRPr lang="he-IL" sz="1600" dirty="0">
              <a:solidFill>
                <a:schemeClr val="bg1"/>
              </a:solidFill>
              <a:latin typeface="David" panose="020E0502060401010101" pitchFamily="34" charset="-79"/>
              <a:cs typeface="David" panose="020E0502060401010101" pitchFamily="34" charset="-79"/>
            </a:endParaRPr>
          </a:p>
        </p:txBody>
      </p:sp>
      <p:sp>
        <p:nvSpPr>
          <p:cNvPr id="4" name="Left Brace 3">
            <a:extLst>
              <a:ext uri="{FF2B5EF4-FFF2-40B4-BE49-F238E27FC236}">
                <a16:creationId xmlns:a16="http://schemas.microsoft.com/office/drawing/2014/main" id="{E5DC6ECD-1F85-41C3-96A9-6270F016D1CB}"/>
              </a:ext>
            </a:extLst>
          </p:cNvPr>
          <p:cNvSpPr/>
          <p:nvPr/>
        </p:nvSpPr>
        <p:spPr>
          <a:xfrm>
            <a:off x="787255" y="1959430"/>
            <a:ext cx="594781" cy="4115694"/>
          </a:xfrm>
          <a:prstGeom prst="leftBrace">
            <a:avLst>
              <a:gd name="adj1" fmla="val 8333"/>
              <a:gd name="adj2" fmla="val 50285"/>
            </a:avLst>
          </a:prstGeom>
          <a:ln w="38100">
            <a:solidFill>
              <a:srgbClr val="0070C0"/>
            </a:solidFill>
            <a:tailEnd type="none" w="lg" len="lg"/>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latin typeface="David" panose="020E0502060401010101" pitchFamily="34" charset="-79"/>
              <a:cs typeface="David" panose="020E0502060401010101" pitchFamily="34" charset="-79"/>
            </a:endParaRPr>
          </a:p>
        </p:txBody>
      </p:sp>
      <p:sp>
        <p:nvSpPr>
          <p:cNvPr id="5" name="TextBox 4">
            <a:extLst>
              <a:ext uri="{FF2B5EF4-FFF2-40B4-BE49-F238E27FC236}">
                <a16:creationId xmlns:a16="http://schemas.microsoft.com/office/drawing/2014/main" id="{B7E98F80-D114-4760-87F9-61D52586FBFA}"/>
              </a:ext>
            </a:extLst>
          </p:cNvPr>
          <p:cNvSpPr txBox="1"/>
          <p:nvPr/>
        </p:nvSpPr>
        <p:spPr>
          <a:xfrm>
            <a:off x="234020" y="3316543"/>
            <a:ext cx="1591761" cy="334707"/>
          </a:xfrm>
          <a:prstGeom prst="rect">
            <a:avLst/>
          </a:prstGeom>
          <a:noFill/>
          <a:ln w="28575">
            <a:solidFill>
              <a:schemeClr val="accent1">
                <a:lumMod val="50000"/>
              </a:schemeClr>
            </a:solidFill>
          </a:ln>
        </p:spPr>
        <p:txBody>
          <a:bodyPr wrap="square" rtlCol="1">
            <a:spAutoFit/>
          </a:bodyPr>
          <a:lstStyle/>
          <a:p>
            <a:pPr algn="ctr" rtl="1">
              <a:lnSpc>
                <a:spcPts val="1800"/>
              </a:lnSpc>
            </a:pPr>
            <a:r>
              <a:rPr lang="he-IL" dirty="0">
                <a:solidFill>
                  <a:schemeClr val="bg1"/>
                </a:solidFill>
                <a:latin typeface="David" panose="020E0502060401010101" pitchFamily="34" charset="-79"/>
                <a:cs typeface="David" panose="020E0502060401010101" pitchFamily="34" charset="-79"/>
              </a:rPr>
              <a:t>תנאים מצטברים</a:t>
            </a:r>
          </a:p>
        </p:txBody>
      </p:sp>
    </p:spTree>
    <p:extLst>
      <p:ext uri="{BB962C8B-B14F-4D97-AF65-F5344CB8AC3E}">
        <p14:creationId xmlns:p14="http://schemas.microsoft.com/office/powerpoint/2010/main" val="4182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440E5EC-1DB4-A847-EED9-CAD994F57D6A}"/>
              </a:ext>
            </a:extLst>
          </p:cNvPr>
          <p:cNvSpPr>
            <a:spLocks noGrp="1"/>
          </p:cNvSpPr>
          <p:nvPr>
            <p:ph type="ctrTitle"/>
          </p:nvPr>
        </p:nvSpPr>
        <p:spPr>
          <a:xfrm>
            <a:off x="1080381" y="326947"/>
            <a:ext cx="9144000" cy="1050202"/>
          </a:xfrm>
        </p:spPr>
        <p:txBody>
          <a:bodyPr>
            <a:normAutofit/>
          </a:bodyPr>
          <a:lstStyle/>
          <a:p>
            <a:r>
              <a:rPr lang="he-IL" sz="3200" b="1" dirty="0">
                <a:solidFill>
                  <a:schemeClr val="bg1"/>
                </a:solidFill>
                <a:latin typeface="David" panose="020E0502060401010101" pitchFamily="34" charset="-79"/>
                <a:ea typeface="Times New Roman" panose="02020603050405020304" pitchFamily="18" charset="0"/>
                <a:cs typeface="David" panose="020E0502060401010101" pitchFamily="34" charset="-79"/>
              </a:rPr>
              <a:t>	</a:t>
            </a:r>
            <a:r>
              <a:rPr lang="he-IL" sz="3200" spc="50" dirty="0">
                <a:solidFill>
                  <a:schemeClr val="bg1"/>
                </a:solidFill>
                <a:latin typeface="David" panose="020E0502060401010101" pitchFamily="34" charset="-79"/>
                <a:ea typeface="Times New Roman" panose="02020603050405020304" pitchFamily="18" charset="0"/>
                <a:cs typeface="David" panose="020E0502060401010101" pitchFamily="34" charset="-79"/>
              </a:rPr>
              <a:t>	השופט מינץ בעניין </a:t>
            </a:r>
            <a:r>
              <a:rPr lang="he-IL" sz="3200" b="1" u="sng" spc="50" dirty="0" err="1">
                <a:solidFill>
                  <a:schemeClr val="bg1"/>
                </a:solidFill>
                <a:latin typeface="David" panose="020E0502060401010101" pitchFamily="34" charset="-79"/>
                <a:ea typeface="Times New Roman" panose="02020603050405020304" pitchFamily="18" charset="0"/>
                <a:cs typeface="David" panose="020E0502060401010101" pitchFamily="34" charset="-79"/>
              </a:rPr>
              <a:t>י.ח.ד</a:t>
            </a:r>
            <a:r>
              <a:rPr lang="he-IL" sz="3200" b="1" u="sng" spc="50" dirty="0">
                <a:solidFill>
                  <a:schemeClr val="bg1"/>
                </a:solidFill>
                <a:latin typeface="David" panose="020E0502060401010101" pitchFamily="34" charset="-79"/>
                <a:ea typeface="Times New Roman" panose="02020603050405020304" pitchFamily="18" charset="0"/>
                <a:cs typeface="David" panose="020E0502060401010101" pitchFamily="34" charset="-79"/>
              </a:rPr>
              <a:t> יזמות בע"מ נ' קרני</a:t>
            </a:r>
            <a:br>
              <a:rPr lang="en-US" sz="3200" b="1" u="sng" spc="50" dirty="0">
                <a:solidFill>
                  <a:schemeClr val="bg1"/>
                </a:solidFill>
                <a:latin typeface="David" panose="020E0502060401010101" pitchFamily="34" charset="-79"/>
                <a:ea typeface="Times New Roman" panose="02020603050405020304" pitchFamily="18" charset="0"/>
                <a:cs typeface="David" panose="020E0502060401010101" pitchFamily="34" charset="-79"/>
              </a:rPr>
            </a:br>
            <a:endParaRPr lang="he-IL" sz="3200" dirty="0">
              <a:solidFill>
                <a:schemeClr val="bg1"/>
              </a:solidFill>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2535E063-AC63-7DDE-9570-DB8EFC84AB9E}"/>
              </a:ext>
            </a:extLst>
          </p:cNvPr>
          <p:cNvSpPr>
            <a:spLocks noGrp="1"/>
          </p:cNvSpPr>
          <p:nvPr>
            <p:ph type="subTitle" idx="1"/>
          </p:nvPr>
        </p:nvSpPr>
        <p:spPr>
          <a:xfrm>
            <a:off x="1668855" y="1377149"/>
            <a:ext cx="9144000" cy="1655762"/>
          </a:xfrm>
        </p:spPr>
        <p:txBody>
          <a:bodyPr>
            <a:noAutofit/>
          </a:bodyPr>
          <a:lstStyle/>
          <a:p>
            <a:pPr marL="330835" marR="810260" algn="r" rtl="1" hangingPunct="0">
              <a:lnSpc>
                <a:spcPct val="150000"/>
              </a:lnSpc>
              <a:buNone/>
            </a:pPr>
            <a:r>
              <a:rPr lang="he-IL" sz="2000" b="1" spc="5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מבלי לגרוע מחשיבותם של שיקולים אלה, הם אינם מהווים רשימה סגורה. על בית המשפט לשקול בכל מקרה ומקרה את מכלול השיקולים שעשויים להשליך על השאלה האם הצעת ההסדר אכן הוגנת וצודקת ביחס לכל הנושים </a:t>
            </a:r>
            <a:r>
              <a:rPr lang="he-IL" sz="2000" b="1" spc="50" dirty="0" err="1">
                <a:solidFill>
                  <a:schemeClr val="bg1"/>
                </a:solidFill>
                <a:effectLst/>
                <a:latin typeface="David" panose="020E0502060401010101" pitchFamily="34" charset="-79"/>
                <a:ea typeface="Times New Roman" panose="02020603050405020304" pitchFamily="18" charset="0"/>
                <a:cs typeface="David" panose="020E0502060401010101" pitchFamily="34" charset="-79"/>
              </a:rPr>
              <a:t>באסיפה</a:t>
            </a:r>
            <a:r>
              <a:rPr lang="he-IL" sz="2000" b="1" spc="5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 המתנגדת, והאם היא מגלמת איזון ראוי בין אינטרס הנושים להשיא את התמורה שיקבלו על חשבון חובם לבין אינטרס החייב.</a:t>
            </a:r>
            <a:endParaRPr lang="en-US" sz="2000" spc="5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endParaRPr>
          </a:p>
          <a:p>
            <a:pPr algn="r"/>
            <a:endParaRPr lang="he-IL" sz="2000"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3134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E0BCBA1-C694-B4FF-6E9D-32A7F0266FD1}"/>
              </a:ext>
            </a:extLst>
          </p:cNvPr>
          <p:cNvSpPr>
            <a:spLocks noGrp="1"/>
          </p:cNvSpPr>
          <p:nvPr>
            <p:ph type="subTitle" idx="1"/>
          </p:nvPr>
        </p:nvSpPr>
        <p:spPr>
          <a:xfrm>
            <a:off x="1686962" y="605341"/>
            <a:ext cx="9144000" cy="1655762"/>
          </a:xfrm>
        </p:spPr>
        <p:txBody>
          <a:bodyPr>
            <a:noAutofit/>
          </a:bodyPr>
          <a:lstStyle/>
          <a:p>
            <a:pPr algn="r"/>
            <a:r>
              <a:rPr lang="he-IL" b="1" dirty="0">
                <a:solidFill>
                  <a:schemeClr val="bg1"/>
                </a:solidFill>
                <a:latin typeface="David" panose="020E0502060401010101" pitchFamily="34" charset="-79"/>
                <a:cs typeface="David" panose="020E0502060401010101" pitchFamily="34" charset="-79"/>
              </a:rPr>
              <a:t>הוראת סעיף 87 לחוק חדלות פירעון, מאפשרת בהתקיים תנאים מסוימים ובנסיבות שמצדיקות זאת, לכפות הסדר חוב שמטרתו פשרה או הבראת חברה גם אם ההסדר המוצע לא קיבל את הרוב הנדרש </a:t>
            </a:r>
            <a:r>
              <a:rPr lang="he-IL" b="1" dirty="0" err="1">
                <a:solidFill>
                  <a:schemeClr val="bg1"/>
                </a:solidFill>
                <a:latin typeface="David" panose="020E0502060401010101" pitchFamily="34" charset="-79"/>
                <a:cs typeface="David" panose="020E0502060401010101" pitchFamily="34" charset="-79"/>
              </a:rPr>
              <a:t>באסיפת</a:t>
            </a:r>
            <a:r>
              <a:rPr lang="he-IL" b="1" dirty="0">
                <a:solidFill>
                  <a:schemeClr val="bg1"/>
                </a:solidFill>
                <a:latin typeface="David" panose="020E0502060401010101" pitchFamily="34" charset="-79"/>
                <a:cs typeface="David" panose="020E0502060401010101" pitchFamily="34" charset="-79"/>
              </a:rPr>
              <a:t> סוג מסוימת של נושים. הסעיף נועד לתת עדיפות למטרה של שיקום החברה וכן נועד לאזן בין הרצוי לחברה לבין הצורך להגן על קניינם של סוג הנושים שלא הסכימו להסדר ברוב הדרוש. </a:t>
            </a:r>
            <a:endParaRPr lang="he-IL" dirty="0">
              <a:solidFill>
                <a:schemeClr val="bg1"/>
              </a:solidFill>
              <a:latin typeface="David" panose="020E0502060401010101" pitchFamily="34" charset="-79"/>
              <a:cs typeface="David" panose="020E0502060401010101" pitchFamily="34" charset="-79"/>
            </a:endParaRPr>
          </a:p>
          <a:p>
            <a:pPr algn="r"/>
            <a:r>
              <a:rPr lang="he-IL" b="1" dirty="0">
                <a:solidFill>
                  <a:schemeClr val="bg1"/>
                </a:solidFill>
                <a:latin typeface="David" panose="020E0502060401010101" pitchFamily="34" charset="-79"/>
                <a:cs typeface="David" panose="020E0502060401010101" pitchFamily="34" charset="-79"/>
              </a:rPr>
              <a:t>עולה </a:t>
            </a:r>
            <a:r>
              <a:rPr lang="he-IL" b="1" dirty="0" err="1">
                <a:solidFill>
                  <a:schemeClr val="bg1"/>
                </a:solidFill>
                <a:latin typeface="David" panose="020E0502060401010101" pitchFamily="34" charset="-79"/>
                <a:cs typeface="David" panose="020E0502060401010101" pitchFamily="34" charset="-79"/>
              </a:rPr>
              <a:t>איפוא</a:t>
            </a:r>
            <a:r>
              <a:rPr lang="he-IL" b="1" dirty="0">
                <a:solidFill>
                  <a:schemeClr val="bg1"/>
                </a:solidFill>
                <a:latin typeface="David" panose="020E0502060401010101" pitchFamily="34" charset="-79"/>
                <a:cs typeface="David" panose="020E0502060401010101" pitchFamily="34" charset="-79"/>
              </a:rPr>
              <a:t> מלשון סעיף 87 לחוק חדלות פירעון, כי ניתן לאשר הסדר חוב חרף העובדה כי ההצעה לא זכתה לרוב הדרוש במסגרת </a:t>
            </a:r>
            <a:r>
              <a:rPr lang="he-IL" b="1" dirty="0" err="1">
                <a:solidFill>
                  <a:schemeClr val="bg1"/>
                </a:solidFill>
                <a:latin typeface="David" panose="020E0502060401010101" pitchFamily="34" charset="-79"/>
                <a:cs typeface="David" panose="020E0502060401010101" pitchFamily="34" charset="-79"/>
              </a:rPr>
              <a:t>אסיפת</a:t>
            </a:r>
            <a:r>
              <a:rPr lang="he-IL" b="1" dirty="0">
                <a:solidFill>
                  <a:schemeClr val="bg1"/>
                </a:solidFill>
                <a:latin typeface="David" panose="020E0502060401010101" pitchFamily="34" charset="-79"/>
                <a:cs typeface="David" panose="020E0502060401010101" pitchFamily="34" charset="-79"/>
              </a:rPr>
              <a:t> הסוג של הנושים בדין רגיל, בתנאי שבית המשפט שוכנע כי הפשרה או ההסדר הוגנים וצודקים ביחס לכל סוג נשייה שלא הסכים להם. בנוסף על בית המשפט להשתכנע כי החלופה להעדר אישור הסדר הנושים תהא פירוק החברה; כי התמורה במסגרת אישור ההסדר אינה פחותה מהתמורה המתקבלת במסגרת חלופת הפירוק. בנוסף נדרש כי בנסיבות בהן הנושים שלא הסכימו להסדר לא מקבלים את מלוא חובם, כי אז גם בעלי המניות לא מקבלים תמורה כלשהי ולא נותר בידיהם נכס כלשהו בשל היותם בעלי מניות.</a:t>
            </a:r>
            <a:endParaRPr lang="he-IL"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7006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3B1672-33EA-4D05-ADDD-0193FC62DC27}"/>
              </a:ext>
            </a:extLst>
          </p:cNvPr>
          <p:cNvSpPr>
            <a:spLocks noGrp="1"/>
          </p:cNvSpPr>
          <p:nvPr>
            <p:ph type="subTitle" idx="1"/>
          </p:nvPr>
        </p:nvSpPr>
        <p:spPr>
          <a:xfrm>
            <a:off x="1886139" y="3267630"/>
            <a:ext cx="9144000" cy="1341154"/>
          </a:xfrm>
        </p:spPr>
        <p:txBody>
          <a:bodyPr>
            <a:noAutofit/>
          </a:bodyPr>
          <a:lstStyle/>
          <a:p>
            <a:endParaRPr lang="he-IL" dirty="0">
              <a:solidFill>
                <a:schemeClr val="bg1"/>
              </a:solidFill>
              <a:latin typeface="David" panose="020E0502060401010101" pitchFamily="34" charset="-79"/>
              <a:cs typeface="David" panose="020E0502060401010101" pitchFamily="34" charset="-79"/>
            </a:endParaRPr>
          </a:p>
          <a:p>
            <a:pPr algn="r"/>
            <a:r>
              <a:rPr lang="he-IL" dirty="0">
                <a:solidFill>
                  <a:schemeClr val="bg1"/>
                </a:solidFill>
                <a:latin typeface="David" panose="020E0502060401010101" pitchFamily="34" charset="-79"/>
                <a:cs typeface="David" panose="020E0502060401010101" pitchFamily="34" charset="-79"/>
              </a:rPr>
              <a:t>תוצאות אישור תוכנית לשיקום כלכלי:</a:t>
            </a:r>
          </a:p>
          <a:p>
            <a:pPr algn="r"/>
            <a:r>
              <a:rPr lang="he-IL" dirty="0">
                <a:solidFill>
                  <a:schemeClr val="bg1"/>
                </a:solidFill>
                <a:latin typeface="David" panose="020E0502060401010101" pitchFamily="34" charset="-79"/>
                <a:cs typeface="David" panose="020E0502060401010101" pitchFamily="34" charset="-79"/>
              </a:rPr>
              <a:t> התוכנית מחייבת את כל הנושים ובעלי המניות.</a:t>
            </a:r>
          </a:p>
          <a:p>
            <a:endParaRPr lang="he-IL" dirty="0">
              <a:solidFill>
                <a:schemeClr val="bg1"/>
              </a:solidFill>
              <a:latin typeface="David" panose="020E0502060401010101" pitchFamily="34" charset="-79"/>
              <a:cs typeface="David" panose="020E0502060401010101" pitchFamily="34" charset="-79"/>
            </a:endParaRPr>
          </a:p>
          <a:p>
            <a:pPr algn="r"/>
            <a:r>
              <a:rPr lang="he-IL" dirty="0">
                <a:solidFill>
                  <a:schemeClr val="bg1"/>
                </a:solidFill>
                <a:latin typeface="David" panose="020E0502060401010101" pitchFamily="34" charset="-79"/>
                <a:cs typeface="David" panose="020E0502060401010101" pitchFamily="34" charset="-79"/>
              </a:rPr>
              <a:t>הנאמן הוא המוציא לפועל של התוכנית לשיקום כלכלי</a:t>
            </a:r>
            <a:endParaRPr lang="en-US" dirty="0">
              <a:solidFill>
                <a:schemeClr val="bg1"/>
              </a:solidFill>
              <a:latin typeface="David" panose="020E0502060401010101" pitchFamily="34" charset="-79"/>
              <a:cs typeface="David" panose="020E0502060401010101" pitchFamily="34" charset="-79"/>
            </a:endParaRPr>
          </a:p>
          <a:p>
            <a:endParaRPr lang="he-IL" dirty="0">
              <a:solidFill>
                <a:schemeClr val="bg1"/>
              </a:solidFill>
              <a:latin typeface="David" panose="020E0502060401010101" pitchFamily="34" charset="-79"/>
              <a:cs typeface="David" panose="020E0502060401010101" pitchFamily="34" charset="-79"/>
            </a:endParaRPr>
          </a:p>
          <a:p>
            <a:r>
              <a:rPr lang="he-IL" altLang="he-IL" dirty="0">
                <a:solidFill>
                  <a:schemeClr val="bg1"/>
                </a:solidFill>
                <a:latin typeface="David" panose="020E0502060401010101" pitchFamily="34" charset="-79"/>
                <a:cs typeface="David" panose="020E0502060401010101" pitchFamily="34" charset="-79"/>
              </a:rPr>
              <a:t>בית המשפט מוסמך לדון במחלוקת שהתגלעה בנוגע לתכנית או בנוגע ליישומה. (ס' 90).</a:t>
            </a:r>
            <a:endParaRPr lang="he-IL" dirty="0">
              <a:solidFill>
                <a:schemeClr val="bg1"/>
              </a:solidFill>
              <a:latin typeface="David" panose="020E0502060401010101" pitchFamily="34" charset="-79"/>
              <a:cs typeface="David" panose="020E0502060401010101" pitchFamily="34" charset="-79"/>
            </a:endParaRPr>
          </a:p>
        </p:txBody>
      </p:sp>
      <p:sp>
        <p:nvSpPr>
          <p:cNvPr id="4" name="Text Box 4">
            <a:extLst>
              <a:ext uri="{FF2B5EF4-FFF2-40B4-BE49-F238E27FC236}">
                <a16:creationId xmlns:a16="http://schemas.microsoft.com/office/drawing/2014/main" id="{F95F1739-4057-4877-9E5E-1E6E986342A4}"/>
              </a:ext>
            </a:extLst>
          </p:cNvPr>
          <p:cNvSpPr txBox="1">
            <a:spLocks noChangeArrowheads="1"/>
          </p:cNvSpPr>
          <p:nvPr/>
        </p:nvSpPr>
        <p:spPr bwMode="auto">
          <a:xfrm>
            <a:off x="514569" y="450017"/>
            <a:ext cx="11342399" cy="1236268"/>
          </a:xfrm>
          <a:prstGeom prst="rect">
            <a:avLst/>
          </a:prstGeom>
          <a:solidFill>
            <a:srgbClr val="E4F2F4"/>
          </a:solidFill>
          <a:ln w="38100">
            <a:solidFill>
              <a:srgbClr val="990000"/>
            </a:solidFill>
            <a:miter lim="800000"/>
            <a:headEnd/>
            <a:tailEnd/>
          </a:ln>
          <a:effectLst/>
        </p:spPr>
        <p:txBody>
          <a:bodyPr wrap="square" tIns="144000" bIns="108000">
            <a:spAutoFit/>
          </a:bodyPr>
          <a:lstStyle>
            <a:lvl1pPr algn="just" rtl="1">
              <a:spcBef>
                <a:spcPct val="20000"/>
              </a:spcBef>
              <a:defRPr sz="2800">
                <a:solidFill>
                  <a:schemeClr val="tx1"/>
                </a:solidFill>
                <a:latin typeface="Arial" panose="020B0604020202020204" pitchFamily="34" charset="0"/>
                <a:cs typeface="CaligraphMedium" pitchFamily="2" charset="-79"/>
              </a:defRPr>
            </a:lvl1pPr>
            <a:lvl2pPr marL="742950" indent="-285750" algn="just" rtl="1">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lgn="just" rtl="1">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lgn="just" rtl="1">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lgn="just" rtl="1">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Aft>
                <a:spcPts val="600"/>
              </a:spcAft>
            </a:pPr>
            <a:r>
              <a:rPr lang="he-IL" altLang="he-IL" sz="1600" b="1" u="sng" dirty="0">
                <a:solidFill>
                  <a:srgbClr val="000099"/>
                </a:solidFill>
                <a:latin typeface="David" panose="020E0502060401010101" pitchFamily="34" charset="-79"/>
                <a:cs typeface="David" panose="020E0502060401010101" pitchFamily="34" charset="-79"/>
              </a:rPr>
              <a:t>סעיף 89 לחוק חדלות </a:t>
            </a:r>
            <a:r>
              <a:rPr lang="he-IL" altLang="he-IL" sz="1600" b="1" u="sng" dirty="0" err="1">
                <a:solidFill>
                  <a:srgbClr val="000099"/>
                </a:solidFill>
                <a:latin typeface="David" panose="020E0502060401010101" pitchFamily="34" charset="-79"/>
                <a:cs typeface="David" panose="020E0502060401010101" pitchFamily="34" charset="-79"/>
              </a:rPr>
              <a:t>פרעון</a:t>
            </a:r>
            <a:r>
              <a:rPr lang="he-IL" altLang="he-IL" sz="1600" b="1" u="sng" dirty="0">
                <a:solidFill>
                  <a:srgbClr val="000099"/>
                </a:solidFill>
                <a:latin typeface="David" panose="020E0502060401010101" pitchFamily="34" charset="-79"/>
                <a:cs typeface="David" panose="020E0502060401010101" pitchFamily="34" charset="-79"/>
              </a:rPr>
              <a:t> ושיקום כלכלי</a:t>
            </a:r>
            <a:r>
              <a:rPr lang="he-IL" altLang="he-IL" sz="1600" dirty="0">
                <a:solidFill>
                  <a:srgbClr val="000099"/>
                </a:solidFill>
                <a:latin typeface="David" panose="020E0502060401010101" pitchFamily="34" charset="-79"/>
                <a:cs typeface="David" panose="020E0502060401010101" pitchFamily="34" charset="-79"/>
              </a:rPr>
              <a:t>:</a:t>
            </a:r>
          </a:p>
          <a:p>
            <a:pPr>
              <a:lnSpc>
                <a:spcPct val="80000"/>
              </a:lnSpc>
              <a:spcAft>
                <a:spcPts val="600"/>
              </a:spcAft>
            </a:pPr>
            <a:r>
              <a:rPr lang="he-IL" altLang="he-IL" sz="2000" dirty="0">
                <a:solidFill>
                  <a:srgbClr val="002060"/>
                </a:solidFill>
                <a:latin typeface="David" panose="020E0502060401010101" pitchFamily="34" charset="-79"/>
                <a:cs typeface="David" panose="020E0502060401010101" pitchFamily="34" charset="-79"/>
              </a:rPr>
              <a:t>(א) תכנית לשיקום כלכלי שאושרה לפי סימן זה </a:t>
            </a:r>
            <a:r>
              <a:rPr lang="he-IL" altLang="he-IL" sz="2000" b="1" u="sng" dirty="0">
                <a:solidFill>
                  <a:srgbClr val="660033"/>
                </a:solidFill>
                <a:latin typeface="David" panose="020E0502060401010101" pitchFamily="34" charset="-79"/>
                <a:cs typeface="David" panose="020E0502060401010101" pitchFamily="34" charset="-79"/>
              </a:rPr>
              <a:t>מחייבת את התאגיד, את חברי התאגיד ואת הנושים</a:t>
            </a:r>
            <a:r>
              <a:rPr lang="he-IL" altLang="he-IL" sz="2000" dirty="0">
                <a:solidFill>
                  <a:srgbClr val="002060"/>
                </a:solidFill>
                <a:latin typeface="David" panose="020E0502060401010101" pitchFamily="34" charset="-79"/>
                <a:cs typeface="David" panose="020E0502060401010101" pitchFamily="34" charset="-79"/>
              </a:rPr>
              <a:t>.</a:t>
            </a:r>
          </a:p>
          <a:p>
            <a:pPr>
              <a:lnSpc>
                <a:spcPct val="80000"/>
              </a:lnSpc>
              <a:spcAft>
                <a:spcPts val="600"/>
              </a:spcAft>
            </a:pPr>
            <a:r>
              <a:rPr lang="he-IL" altLang="he-IL" sz="2000" dirty="0">
                <a:solidFill>
                  <a:srgbClr val="002060"/>
                </a:solidFill>
                <a:latin typeface="David" panose="020E0502060401010101" pitchFamily="34" charset="-79"/>
                <a:cs typeface="David" panose="020E0502060401010101" pitchFamily="34" charset="-79"/>
              </a:rPr>
              <a:t>(ב) לא ניתן לפטור תאגיד מתשלום עונשי במסגרת תכנית לשיקום כלכלי.</a:t>
            </a:r>
          </a:p>
        </p:txBody>
      </p:sp>
      <p:sp>
        <p:nvSpPr>
          <p:cNvPr id="5" name="Text Box 4">
            <a:extLst>
              <a:ext uri="{FF2B5EF4-FFF2-40B4-BE49-F238E27FC236}">
                <a16:creationId xmlns:a16="http://schemas.microsoft.com/office/drawing/2014/main" id="{C60282C9-37A1-466A-BA0F-D43FE8FCFA8C}"/>
              </a:ext>
            </a:extLst>
          </p:cNvPr>
          <p:cNvSpPr txBox="1">
            <a:spLocks noChangeArrowheads="1"/>
          </p:cNvSpPr>
          <p:nvPr/>
        </p:nvSpPr>
        <p:spPr bwMode="auto">
          <a:xfrm>
            <a:off x="514569" y="1928073"/>
            <a:ext cx="11342399" cy="1097769"/>
          </a:xfrm>
          <a:prstGeom prst="rect">
            <a:avLst/>
          </a:prstGeom>
          <a:solidFill>
            <a:srgbClr val="E4F2F4"/>
          </a:solidFill>
          <a:ln w="38100">
            <a:solidFill>
              <a:srgbClr val="990000"/>
            </a:solidFill>
            <a:miter lim="800000"/>
            <a:headEnd/>
            <a:tailEnd/>
          </a:ln>
          <a:effectLst/>
        </p:spPr>
        <p:txBody>
          <a:bodyPr wrap="square" tIns="144000" bIns="108000">
            <a:spAutoFit/>
          </a:bodyPr>
          <a:lstStyle>
            <a:lvl1pPr algn="just" rtl="1">
              <a:spcBef>
                <a:spcPct val="20000"/>
              </a:spcBef>
              <a:defRPr sz="2800">
                <a:solidFill>
                  <a:schemeClr val="tx1"/>
                </a:solidFill>
                <a:latin typeface="Arial" panose="020B0604020202020204" pitchFamily="34" charset="0"/>
                <a:cs typeface="CaligraphMedium" pitchFamily="2" charset="-79"/>
              </a:defRPr>
            </a:lvl1pPr>
            <a:lvl2pPr marL="742950" indent="-285750" algn="just" rtl="1">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lgn="just" rtl="1">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lgn="just" rtl="1">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lgn="just" rtl="1">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Aft>
                <a:spcPts val="600"/>
              </a:spcAft>
            </a:pPr>
            <a:r>
              <a:rPr lang="he-IL" altLang="he-IL" sz="1600" b="1" u="sng" dirty="0">
                <a:solidFill>
                  <a:srgbClr val="000099"/>
                </a:solidFill>
                <a:latin typeface="Arial Narrow" panose="020B0606020202030204" pitchFamily="34" charset="0"/>
                <a:cs typeface="Arial" panose="020B0604020202020204" pitchFamily="34" charset="0"/>
              </a:rPr>
              <a:t>סעיף 90 לחוק חדלות </a:t>
            </a:r>
            <a:r>
              <a:rPr lang="he-IL" altLang="he-IL" sz="1600" b="1" u="sng" dirty="0" err="1">
                <a:solidFill>
                  <a:srgbClr val="000099"/>
                </a:solidFill>
                <a:latin typeface="Arial Narrow" panose="020B0606020202030204" pitchFamily="34" charset="0"/>
                <a:cs typeface="Arial" panose="020B0604020202020204" pitchFamily="34" charset="0"/>
              </a:rPr>
              <a:t>פרעון</a:t>
            </a:r>
            <a:r>
              <a:rPr lang="he-IL" altLang="he-IL" sz="1600" b="1" u="sng" dirty="0">
                <a:solidFill>
                  <a:srgbClr val="000099"/>
                </a:solidFill>
                <a:latin typeface="Arial Narrow" panose="020B0606020202030204" pitchFamily="34" charset="0"/>
                <a:cs typeface="Arial" panose="020B0604020202020204" pitchFamily="34" charset="0"/>
              </a:rPr>
              <a:t> ושיקום כלכלי</a:t>
            </a:r>
            <a:r>
              <a:rPr lang="he-IL" altLang="he-IL" sz="1600" dirty="0">
                <a:solidFill>
                  <a:srgbClr val="000099"/>
                </a:solidFill>
                <a:latin typeface="Arial Narrow" panose="020B0606020202030204" pitchFamily="34" charset="0"/>
                <a:cs typeface="Arial" panose="020B0604020202020204" pitchFamily="34" charset="0"/>
              </a:rPr>
              <a:t>:</a:t>
            </a:r>
          </a:p>
          <a:p>
            <a:pPr>
              <a:lnSpc>
                <a:spcPct val="80000"/>
              </a:lnSpc>
              <a:spcAft>
                <a:spcPts val="600"/>
              </a:spcAft>
            </a:pPr>
            <a:r>
              <a:rPr lang="he-IL" altLang="he-IL" sz="2000" dirty="0">
                <a:solidFill>
                  <a:srgbClr val="002060"/>
                </a:solidFill>
                <a:latin typeface="Arial Narrow" panose="020B0606020202030204" pitchFamily="34" charset="0"/>
                <a:cs typeface="Guttman Kav" panose="02010401010101010101" pitchFamily="2" charset="-79"/>
              </a:rPr>
              <a:t>(א) הנאמן יפעל ליישום תכנית לשיקום כלכלי שאושרה לפי סימן זה, ובכלל זה לחלוקת התמורה המתקבלת במסגרת התכנית בין הנושים, בהתאם להוראות התכנית.</a:t>
            </a:r>
          </a:p>
        </p:txBody>
      </p:sp>
    </p:spTree>
    <p:extLst>
      <p:ext uri="{BB962C8B-B14F-4D97-AF65-F5344CB8AC3E}">
        <p14:creationId xmlns:p14="http://schemas.microsoft.com/office/powerpoint/2010/main" val="234392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מלבן 2"/>
          <p:cNvSpPr/>
          <p:nvPr/>
        </p:nvSpPr>
        <p:spPr>
          <a:xfrm>
            <a:off x="792480" y="245573"/>
            <a:ext cx="10607040" cy="4585871"/>
          </a:xfrm>
          <a:prstGeom prst="rect">
            <a:avLst/>
          </a:prstGeom>
        </p:spPr>
        <p:txBody>
          <a:bodyPr wrap="square">
            <a:spAutoFit/>
          </a:bodyPr>
          <a:lstStyle/>
          <a:p>
            <a:pPr algn="ctr" rtl="1">
              <a:defRPr/>
            </a:pPr>
            <a:r>
              <a:rPr lang="he-IL" sz="2800" b="1" u="sng" dirty="0">
                <a:solidFill>
                  <a:schemeClr val="bg1"/>
                </a:solidFill>
                <a:latin typeface="David" panose="020E0502060401010101" pitchFamily="34" charset="-79"/>
                <a:cs typeface="David" panose="020E0502060401010101" pitchFamily="34" charset="-79"/>
              </a:rPr>
              <a:t>חברת דביק בע"מ</a:t>
            </a:r>
          </a:p>
          <a:p>
            <a:pPr algn="r" rtl="1">
              <a:defRPr/>
            </a:pPr>
            <a:endParaRPr lang="he-IL" sz="2400" b="1" u="sng" dirty="0">
              <a:solidFill>
                <a:schemeClr val="bg1"/>
              </a:solidFill>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defRPr/>
            </a:pPr>
            <a:r>
              <a:rPr lang="he-IL" sz="2400" dirty="0">
                <a:solidFill>
                  <a:schemeClr val="bg1"/>
                </a:solidFill>
                <a:latin typeface="David" panose="020E0502060401010101" pitchFamily="34" charset="-79"/>
                <a:cs typeface="David" panose="020E0502060401010101" pitchFamily="34" charset="-79"/>
              </a:rPr>
              <a:t>חברה ייצור ושיווק דבקים סינטטיים, ובהמשך, שינתה את דפוס פעילותה וייצרה דלתות פנים פולימריות בשיטות מתקדמות וייחודיות. </a:t>
            </a:r>
          </a:p>
          <a:p>
            <a:pPr marL="285750" indent="-285750" algn="r" rtl="1">
              <a:buFont typeface="Arial" panose="020B0604020202020204" pitchFamily="34" charset="0"/>
              <a:buChar char="•"/>
              <a:defRPr/>
            </a:pPr>
            <a:endParaRPr lang="he-IL" sz="2400" dirty="0">
              <a:solidFill>
                <a:schemeClr val="bg1"/>
              </a:solidFill>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defRPr/>
            </a:pPr>
            <a:r>
              <a:rPr lang="he-IL" sz="2400" dirty="0">
                <a:solidFill>
                  <a:schemeClr val="bg1"/>
                </a:solidFill>
                <a:latin typeface="David" panose="020E0502060401010101" pitchFamily="34" charset="-79"/>
                <a:cs typeface="David" panose="020E0502060401010101" pitchFamily="34" charset="-79"/>
              </a:rPr>
              <a:t>מפעלה של החברה ממוקם בעיר </a:t>
            </a:r>
            <a:r>
              <a:rPr lang="he-IL" sz="2400" dirty="0" err="1">
                <a:solidFill>
                  <a:schemeClr val="bg1"/>
                </a:solidFill>
                <a:latin typeface="David" panose="020E0502060401010101" pitchFamily="34" charset="-79"/>
                <a:cs typeface="David" panose="020E0502060401010101" pitchFamily="34" charset="-79"/>
              </a:rPr>
              <a:t>קרית</a:t>
            </a:r>
            <a:r>
              <a:rPr lang="he-IL" sz="2400" dirty="0">
                <a:solidFill>
                  <a:schemeClr val="bg1"/>
                </a:solidFill>
                <a:latin typeface="David" panose="020E0502060401010101" pitchFamily="34" charset="-79"/>
                <a:cs typeface="David" panose="020E0502060401010101" pitchFamily="34" charset="-79"/>
              </a:rPr>
              <a:t> גת, ולפי הנטען, ערב פרוץ מגפת הקורונה, הועסקו בה 112 עובדים, והיא </a:t>
            </a:r>
            <a:r>
              <a:rPr lang="he-IL" sz="2400" dirty="0" err="1">
                <a:solidFill>
                  <a:schemeClr val="bg1"/>
                </a:solidFill>
                <a:latin typeface="David" panose="020E0502060401010101" pitchFamily="34" charset="-79"/>
                <a:cs typeface="David" panose="020E0502060401010101" pitchFamily="34" charset="-79"/>
              </a:rPr>
              <a:t>מצוייה</a:t>
            </a:r>
            <a:r>
              <a:rPr lang="he-IL" sz="2400" dirty="0">
                <a:solidFill>
                  <a:schemeClr val="bg1"/>
                </a:solidFill>
                <a:latin typeface="David" panose="020E0502060401010101" pitchFamily="34" charset="-79"/>
                <a:cs typeface="David" panose="020E0502060401010101" pitchFamily="34" charset="-79"/>
              </a:rPr>
              <a:t> בבעלות של שני האחים יוסף ודוד דביבון.</a:t>
            </a:r>
          </a:p>
          <a:p>
            <a:pPr marL="285750" indent="-285750" algn="r" rtl="1">
              <a:buFont typeface="Arial" panose="020B0604020202020204" pitchFamily="34" charset="0"/>
              <a:buChar char="•"/>
              <a:defRPr/>
            </a:pPr>
            <a:endParaRPr lang="he-IL" sz="2400" dirty="0">
              <a:solidFill>
                <a:schemeClr val="bg1"/>
              </a:solidFill>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defRPr/>
            </a:pPr>
            <a:r>
              <a:rPr lang="he-IL" sz="2400" dirty="0">
                <a:solidFill>
                  <a:schemeClr val="bg1"/>
                </a:solidFill>
                <a:latin typeface="David" panose="020E0502060401010101" pitchFamily="34" charset="-79"/>
                <a:cs typeface="David" panose="020E0502060401010101" pitchFamily="34" charset="-79"/>
              </a:rPr>
              <a:t>החברה נקלעה לקשיים עקב חוב של לקוח גדול אשר נקלע לקשיים ולא פרע חוב לחברה וכן עקב תחרות בשוק לרבות ייבוא . </a:t>
            </a:r>
          </a:p>
          <a:p>
            <a:pPr marL="285750" indent="-285750" algn="r" rtl="1">
              <a:buFont typeface="Arial" panose="020B0604020202020204" pitchFamily="34" charset="0"/>
              <a:buChar char="•"/>
              <a:defRPr/>
            </a:pPr>
            <a:endParaRPr lang="he-IL" sz="2400" dirty="0">
              <a:solidFill>
                <a:schemeClr val="bg1"/>
              </a:solidFill>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defRPr/>
            </a:pPr>
            <a:r>
              <a:rPr lang="he-IL" sz="2400" dirty="0">
                <a:solidFill>
                  <a:schemeClr val="bg1"/>
                </a:solidFill>
                <a:latin typeface="David" panose="020E0502060401010101" pitchFamily="34" charset="-79"/>
                <a:cs typeface="David" panose="020E0502060401010101" pitchFamily="34" charset="-79"/>
              </a:rPr>
              <a:t>לחברה נושים מובטחים, נושים בדין קדימה, נושים בעלי ערבויות אישיות, ונושים רגילים. </a:t>
            </a:r>
          </a:p>
        </p:txBody>
      </p:sp>
    </p:spTree>
    <p:extLst>
      <p:ext uri="{BB962C8B-B14F-4D97-AF65-F5344CB8AC3E}">
        <p14:creationId xmlns:p14="http://schemas.microsoft.com/office/powerpoint/2010/main" val="39672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1FE5CC7-D21C-C7D6-6F4C-B1F4755C6B1D}"/>
              </a:ext>
            </a:extLst>
          </p:cNvPr>
          <p:cNvSpPr>
            <a:spLocks noGrp="1"/>
          </p:cNvSpPr>
          <p:nvPr>
            <p:ph type="subTitle" idx="1"/>
          </p:nvPr>
        </p:nvSpPr>
        <p:spPr>
          <a:xfrm>
            <a:off x="1524000" y="170775"/>
            <a:ext cx="9144000" cy="1655762"/>
          </a:xfrm>
        </p:spPr>
        <p:txBody>
          <a:bodyPr>
            <a:noAutofit/>
          </a:bodyPr>
          <a:lstStyle/>
          <a:p>
            <a:endParaRPr lang="he-IL" dirty="0">
              <a:solidFill>
                <a:schemeClr val="bg1"/>
              </a:solidFill>
              <a:latin typeface="David" panose="020E0502060401010101" pitchFamily="34" charset="-79"/>
              <a:cs typeface="David" panose="020E0502060401010101" pitchFamily="34" charset="-79"/>
            </a:endParaRPr>
          </a:p>
          <a:p>
            <a:endParaRPr lang="he-IL" dirty="0">
              <a:solidFill>
                <a:schemeClr val="bg1"/>
              </a:solidFill>
              <a:latin typeface="David" panose="020E0502060401010101" pitchFamily="34" charset="-79"/>
              <a:cs typeface="David" panose="020E0502060401010101" pitchFamily="34" charset="-79"/>
            </a:endParaRPr>
          </a:p>
          <a:p>
            <a:r>
              <a:rPr lang="he-IL" dirty="0">
                <a:solidFill>
                  <a:schemeClr val="bg1"/>
                </a:solidFill>
                <a:latin typeface="David" panose="020E0502060401010101" pitchFamily="34" charset="-79"/>
                <a:cs typeface="David" panose="020E0502060401010101" pitchFamily="34" charset="-79"/>
              </a:rPr>
              <a:t>השונות נובעת:</a:t>
            </a:r>
            <a:r>
              <a:rPr lang="en-US" dirty="0">
                <a:solidFill>
                  <a:schemeClr val="bg1"/>
                </a:solidFill>
                <a:latin typeface="David" panose="020E0502060401010101" pitchFamily="34" charset="-79"/>
                <a:cs typeface="David" panose="020E0502060401010101" pitchFamily="34" charset="-79"/>
              </a:rPr>
              <a:t> </a:t>
            </a:r>
            <a:endParaRPr lang="he-IL" dirty="0">
              <a:solidFill>
                <a:schemeClr val="bg1"/>
              </a:solidFill>
              <a:latin typeface="David" panose="020E0502060401010101" pitchFamily="34" charset="-79"/>
              <a:cs typeface="David" panose="020E0502060401010101" pitchFamily="34" charset="-79"/>
            </a:endParaRPr>
          </a:p>
          <a:p>
            <a:endParaRPr lang="he-IL" dirty="0">
              <a:solidFill>
                <a:schemeClr val="bg1"/>
              </a:solidFill>
              <a:latin typeface="David" panose="020E0502060401010101" pitchFamily="34" charset="-79"/>
              <a:cs typeface="David" panose="020E0502060401010101" pitchFamily="34" charset="-79"/>
            </a:endParaRPr>
          </a:p>
          <a:p>
            <a:pPr algn="r"/>
            <a:r>
              <a:rPr lang="he-IL" dirty="0">
                <a:solidFill>
                  <a:schemeClr val="bg1"/>
                </a:solidFill>
                <a:latin typeface="David" panose="020E0502060401010101" pitchFamily="34" charset="-79"/>
                <a:cs typeface="David" panose="020E0502060401010101" pitchFamily="34" charset="-79"/>
              </a:rPr>
              <a:t>מטרת החוק שיקום עדיף.</a:t>
            </a:r>
          </a:p>
          <a:p>
            <a:pPr algn="r"/>
            <a:r>
              <a:rPr lang="he-IL" dirty="0">
                <a:solidFill>
                  <a:schemeClr val="bg1"/>
                </a:solidFill>
                <a:latin typeface="David" panose="020E0502060401010101" pitchFamily="34" charset="-79"/>
                <a:cs typeface="David" panose="020E0502060401010101" pitchFamily="34" charset="-79"/>
              </a:rPr>
              <a:t>הקלה בסמכות בית המשפט לאשר הסדר חרף התנגדות נושים, לא קיימת דרישה שלפיה </a:t>
            </a:r>
            <a:r>
              <a:rPr lang="he-IL" b="1" dirty="0">
                <a:solidFill>
                  <a:schemeClr val="bg1"/>
                </a:solidFill>
                <a:highlight>
                  <a:srgbClr val="FF0000"/>
                </a:highlight>
                <a:latin typeface="David" panose="020E0502060401010101" pitchFamily="34" charset="-79"/>
                <a:cs typeface="David" panose="020E0502060401010101" pitchFamily="34" charset="-79"/>
              </a:rPr>
              <a:t>יותר ממחצית מסך כל הערך המיוצג בהצבעות בכל </a:t>
            </a:r>
            <a:r>
              <a:rPr lang="he-IL" b="1" dirty="0" err="1">
                <a:solidFill>
                  <a:schemeClr val="bg1"/>
                </a:solidFill>
                <a:highlight>
                  <a:srgbClr val="FF0000"/>
                </a:highlight>
                <a:latin typeface="David" panose="020E0502060401010101" pitchFamily="34" charset="-79"/>
                <a:cs typeface="David" panose="020E0502060401010101" pitchFamily="34" charset="-79"/>
              </a:rPr>
              <a:t>אסיפות</a:t>
            </a:r>
            <a:r>
              <a:rPr lang="he-IL" b="1" dirty="0">
                <a:solidFill>
                  <a:schemeClr val="bg1"/>
                </a:solidFill>
                <a:highlight>
                  <a:srgbClr val="FF0000"/>
                </a:highlight>
                <a:latin typeface="David" panose="020E0502060401010101" pitchFamily="34" charset="-79"/>
                <a:cs typeface="David" panose="020E0502060401010101" pitchFamily="34" charset="-79"/>
              </a:rPr>
              <a:t> הסוג יחד, הסכימו להצעה.</a:t>
            </a:r>
            <a:endParaRPr lang="he-IL" dirty="0">
              <a:solidFill>
                <a:schemeClr val="bg1"/>
              </a:solidFill>
              <a:highlight>
                <a:srgbClr val="FF0000"/>
              </a:highligh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2795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170" name="כותרת 1">
            <a:extLst>
              <a:ext uri="{FF2B5EF4-FFF2-40B4-BE49-F238E27FC236}">
                <a16:creationId xmlns:a16="http://schemas.microsoft.com/office/drawing/2014/main" id="{25076478-1350-459D-8DFF-8BFE3589E55F}"/>
              </a:ext>
            </a:extLst>
          </p:cNvPr>
          <p:cNvSpPr>
            <a:spLocks noGrp="1"/>
          </p:cNvSpPr>
          <p:nvPr>
            <p:ph type="ctrTitle"/>
          </p:nvPr>
        </p:nvSpPr>
        <p:spPr>
          <a:xfrm>
            <a:off x="1524000" y="516048"/>
            <a:ext cx="9144000" cy="1491755"/>
          </a:xfrm>
        </p:spPr>
        <p:txBody>
          <a:bodyPr/>
          <a:lstStyle/>
          <a:p>
            <a:pPr algn="ctr"/>
            <a:r>
              <a:rPr lang="he-IL" altLang="he-IL" sz="4800" b="1" dirty="0">
                <a:solidFill>
                  <a:srgbClr val="D9EDEF"/>
                </a:solidFill>
                <a:latin typeface="David" panose="020E0502060401010101" pitchFamily="34" charset="-79"/>
                <a:cs typeface="David" panose="020E0502060401010101" pitchFamily="34" charset="-79"/>
              </a:rPr>
              <a:t>תרחישים</a:t>
            </a:r>
          </a:p>
        </p:txBody>
      </p:sp>
      <p:sp>
        <p:nvSpPr>
          <p:cNvPr id="3" name="מציין מיקום תוכן 2">
            <a:extLst>
              <a:ext uri="{FF2B5EF4-FFF2-40B4-BE49-F238E27FC236}">
                <a16:creationId xmlns:a16="http://schemas.microsoft.com/office/drawing/2014/main" id="{E4C183C5-9F23-4CBA-AF83-2E1646230329}"/>
              </a:ext>
            </a:extLst>
          </p:cNvPr>
          <p:cNvSpPr>
            <a:spLocks noGrp="1"/>
          </p:cNvSpPr>
          <p:nvPr>
            <p:ph type="subTitle" idx="1"/>
          </p:nvPr>
        </p:nvSpPr>
        <p:spPr>
          <a:xfrm>
            <a:off x="1524000" y="2308634"/>
            <a:ext cx="9144000" cy="2949166"/>
          </a:xfrm>
        </p:spPr>
        <p:txBody>
          <a:bodyPr>
            <a:noAutofit/>
          </a:bodyPr>
          <a:lstStyle/>
          <a:p>
            <a:pPr marL="285750" indent="-285750" algn="r">
              <a:buFont typeface="Arial" panose="020B0604020202020204" pitchFamily="34" charset="0"/>
              <a:buChar char="•"/>
              <a:defRPr/>
            </a:pPr>
            <a:r>
              <a:rPr lang="he-IL" sz="1800" b="1" u="sng" dirty="0">
                <a:solidFill>
                  <a:schemeClr val="bg1"/>
                </a:solidFill>
                <a:latin typeface="David" panose="020E0502060401010101" pitchFamily="34" charset="-79"/>
                <a:cs typeface="David" panose="020E0502060401010101" pitchFamily="34" charset="-79"/>
              </a:rPr>
              <a:t>הסדר נושים והקפאת הליכים</a:t>
            </a:r>
            <a:r>
              <a:rPr lang="he-IL" sz="1800" b="1" dirty="0">
                <a:solidFill>
                  <a:schemeClr val="bg1"/>
                </a:solidFill>
                <a:latin typeface="David" panose="020E0502060401010101" pitchFamily="34" charset="-79"/>
                <a:cs typeface="David" panose="020E0502060401010101" pitchFamily="34" charset="-79"/>
              </a:rPr>
              <a:t>:</a:t>
            </a:r>
            <a:r>
              <a:rPr lang="he-IL" sz="1800" dirty="0">
                <a:solidFill>
                  <a:schemeClr val="bg1"/>
                </a:solidFill>
                <a:latin typeface="David" panose="020E0502060401010101" pitchFamily="34" charset="-79"/>
                <a:cs typeface="David" panose="020E0502060401010101" pitchFamily="34" charset="-79"/>
              </a:rPr>
              <a:t> </a:t>
            </a:r>
          </a:p>
          <a:p>
            <a:pPr marL="285750" indent="-285750" algn="r">
              <a:buFont typeface="Arial" panose="020B0604020202020204" pitchFamily="34" charset="0"/>
              <a:buChar char="•"/>
              <a:defRPr/>
            </a:pPr>
            <a:r>
              <a:rPr lang="he-IL" sz="1800" dirty="0">
                <a:solidFill>
                  <a:schemeClr val="bg1"/>
                </a:solidFill>
                <a:latin typeface="David" panose="020E0502060401010101" pitchFamily="34" charset="-79"/>
                <a:cs typeface="David" panose="020E0502060401010101" pitchFamily="34" charset="-79"/>
              </a:rPr>
              <a:t>החברה הגישה בקשה לכינוס </a:t>
            </a:r>
            <a:r>
              <a:rPr lang="he-IL" sz="1800" dirty="0" err="1">
                <a:solidFill>
                  <a:schemeClr val="bg1"/>
                </a:solidFill>
                <a:latin typeface="David" panose="020E0502060401010101" pitchFamily="34" charset="-79"/>
                <a:cs typeface="David" panose="020E0502060401010101" pitchFamily="34" charset="-79"/>
              </a:rPr>
              <a:t>אסיפות</a:t>
            </a:r>
            <a:r>
              <a:rPr lang="he-IL" sz="1800" dirty="0">
                <a:solidFill>
                  <a:schemeClr val="bg1"/>
                </a:solidFill>
                <a:latin typeface="David" panose="020E0502060401010101" pitchFamily="34" charset="-79"/>
                <a:cs typeface="David" panose="020E0502060401010101" pitchFamily="34" charset="-79"/>
              </a:rPr>
              <a:t> נושים לשם הצעת הסדר חוב בהתאם לחלק י' </a:t>
            </a:r>
            <a:r>
              <a:rPr lang="he-IL" sz="1800" dirty="0" err="1">
                <a:solidFill>
                  <a:schemeClr val="bg1"/>
                </a:solidFill>
                <a:latin typeface="David" panose="020E0502060401010101" pitchFamily="34" charset="-79"/>
                <a:cs typeface="David" panose="020E0502060401010101" pitchFamily="34" charset="-79"/>
              </a:rPr>
              <a:t>לחדל"ת</a:t>
            </a:r>
            <a:r>
              <a:rPr lang="he-IL" sz="1800" dirty="0">
                <a:solidFill>
                  <a:schemeClr val="bg1"/>
                </a:solidFill>
                <a:latin typeface="David" panose="020E0502060401010101" pitchFamily="34" charset="-79"/>
                <a:cs typeface="David" panose="020E0502060401010101" pitchFamily="34" charset="-79"/>
              </a:rPr>
              <a:t>, תיקון מספר 4, למתן צו לעיכוב הליכים לחברה ולבעלי השליטה בה. </a:t>
            </a:r>
          </a:p>
          <a:p>
            <a:pPr marL="285750" indent="-285750" algn="r">
              <a:buFont typeface="Arial" panose="020B0604020202020204" pitchFamily="34" charset="0"/>
              <a:buChar char="•"/>
              <a:defRPr/>
            </a:pPr>
            <a:r>
              <a:rPr lang="he-IL" sz="1800" dirty="0">
                <a:solidFill>
                  <a:schemeClr val="bg1"/>
                </a:solidFill>
                <a:latin typeface="David" panose="020E0502060401010101" pitchFamily="34" charset="-79"/>
                <a:cs typeface="David" panose="020E0502060401010101" pitchFamily="34" charset="-79"/>
              </a:rPr>
              <a:t>החובות לנושים הם כ -12 מיליון ₪, שמורכבים מכ-50 תביעות חוב</a:t>
            </a:r>
            <a:endParaRPr lang="en-US" sz="1800" dirty="0">
              <a:solidFill>
                <a:schemeClr val="bg1"/>
              </a:solidFill>
              <a:latin typeface="David" panose="020E0502060401010101" pitchFamily="34" charset="-79"/>
              <a:cs typeface="David" panose="020E0502060401010101" pitchFamily="34" charset="-79"/>
            </a:endParaRPr>
          </a:p>
          <a:p>
            <a:pPr lvl="1" algn="just" rtl="1">
              <a:buFont typeface="Wingdings" panose="05000000000000000000" pitchFamily="2" charset="2"/>
              <a:buChar char="Ø"/>
              <a:defRPr/>
            </a:pPr>
            <a:r>
              <a:rPr lang="he-IL" sz="1800" dirty="0">
                <a:solidFill>
                  <a:schemeClr val="bg1"/>
                </a:solidFill>
                <a:latin typeface="David" panose="020E0502060401010101" pitchFamily="34" charset="-79"/>
                <a:cs typeface="David" panose="020E0502060401010101" pitchFamily="34" charset="-79"/>
              </a:rPr>
              <a:t> 3 תביעות של נושים מובטחים בסך של 3 מיליון ₪</a:t>
            </a:r>
          </a:p>
          <a:p>
            <a:pPr lvl="1" algn="just" rtl="1">
              <a:buFont typeface="Wingdings" panose="05000000000000000000" pitchFamily="2" charset="2"/>
              <a:buChar char="Ø"/>
              <a:defRPr/>
            </a:pPr>
            <a:r>
              <a:rPr lang="he-IL" sz="1800" dirty="0">
                <a:solidFill>
                  <a:schemeClr val="bg1"/>
                </a:solidFill>
                <a:latin typeface="David" panose="020E0502060401010101" pitchFamily="34" charset="-79"/>
                <a:cs typeface="David" panose="020E0502060401010101" pitchFamily="34" charset="-79"/>
              </a:rPr>
              <a:t>4 תביעות של נושים בדין קדימה בסך של 1 מיליון ש"ח</a:t>
            </a:r>
            <a:endParaRPr lang="en-US" sz="1800" dirty="0">
              <a:solidFill>
                <a:schemeClr val="bg1"/>
              </a:solidFill>
              <a:latin typeface="David" panose="020E0502060401010101" pitchFamily="34" charset="-79"/>
              <a:cs typeface="David" panose="020E0502060401010101" pitchFamily="34" charset="-79"/>
            </a:endParaRPr>
          </a:p>
          <a:p>
            <a:pPr lvl="1" algn="just" rtl="1">
              <a:buFont typeface="Wingdings" panose="05000000000000000000" pitchFamily="2" charset="2"/>
              <a:buChar char="Ø"/>
              <a:defRPr/>
            </a:pPr>
            <a:r>
              <a:rPr lang="he-IL" sz="1800" dirty="0">
                <a:solidFill>
                  <a:schemeClr val="bg1"/>
                </a:solidFill>
                <a:latin typeface="David" panose="020E0502060401010101" pitchFamily="34" charset="-79"/>
                <a:cs typeface="David" panose="020E0502060401010101" pitchFamily="34" charset="-79"/>
              </a:rPr>
              <a:t>8 תביעות של בעלי ערבויות אישיות בסך של 6 מיליון ש"ח</a:t>
            </a:r>
            <a:endParaRPr lang="en-US" sz="1800" dirty="0">
              <a:solidFill>
                <a:schemeClr val="bg1"/>
              </a:solidFill>
              <a:latin typeface="David" panose="020E0502060401010101" pitchFamily="34" charset="-79"/>
              <a:cs typeface="David" panose="020E0502060401010101" pitchFamily="34" charset="-79"/>
            </a:endParaRPr>
          </a:p>
          <a:p>
            <a:pPr lvl="1" algn="just" rtl="1">
              <a:buFont typeface="Wingdings" panose="05000000000000000000" pitchFamily="2" charset="2"/>
              <a:buChar char="Ø"/>
              <a:defRPr/>
            </a:pPr>
            <a:r>
              <a:rPr lang="he-IL" sz="1800" dirty="0">
                <a:solidFill>
                  <a:schemeClr val="bg1"/>
                </a:solidFill>
                <a:latin typeface="David" panose="020E0502060401010101" pitchFamily="34" charset="-79"/>
                <a:cs typeface="David" panose="020E0502060401010101" pitchFamily="34" charset="-79"/>
              </a:rPr>
              <a:t>36 תביעות של נושים כללים בסך של 2 מיליון ש"ח</a:t>
            </a:r>
            <a:endParaRPr lang="en-US" sz="1800" dirty="0">
              <a:solidFill>
                <a:schemeClr val="bg1"/>
              </a:solidFill>
              <a:latin typeface="David" panose="020E0502060401010101" pitchFamily="34" charset="-79"/>
              <a:cs typeface="David" panose="020E0502060401010101" pitchFamily="34" charset="-79"/>
            </a:endParaRPr>
          </a:p>
          <a:p>
            <a:pPr marL="457200" lvl="1" indent="0" algn="just" rtl="1">
              <a:buNone/>
              <a:defRPr/>
            </a:pPr>
            <a:endParaRPr lang="he-IL" sz="1800" dirty="0">
              <a:solidFill>
                <a:schemeClr val="bg1"/>
              </a:solidFill>
              <a:latin typeface="David" panose="020E0502060401010101" pitchFamily="34" charset="-79"/>
              <a:cs typeface="David" panose="020E0502060401010101" pitchFamily="34" charset="-79"/>
            </a:endParaRPr>
          </a:p>
          <a:p>
            <a:pPr lvl="1" algn="just" rtl="1">
              <a:buFont typeface="Wingdings" panose="05000000000000000000" pitchFamily="2" charset="2"/>
              <a:buChar char="Ø"/>
              <a:defRPr/>
            </a:pPr>
            <a:endParaRPr lang="he-IL" sz="400" dirty="0">
              <a:solidFill>
                <a:schemeClr val="bg1"/>
              </a:solidFill>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EF9D9ABE-E46C-A080-E1CB-5952B2E8D258}"/>
              </a:ext>
            </a:extLst>
          </p:cNvPr>
          <p:cNvSpPr>
            <a:spLocks noGrp="1"/>
          </p:cNvSpPr>
          <p:nvPr>
            <p:ph type="sldNum" sz="quarter" idx="12"/>
          </p:nvPr>
        </p:nvSpPr>
        <p:spPr/>
        <p:txBody>
          <a:bodyPr/>
          <a:lstStyle/>
          <a:p>
            <a:fld id="{97480410-5FEA-43A1-B5ED-6A86149B7657}" type="slidenum">
              <a:rPr lang="he-IL" smtClean="0"/>
              <a:t>4</a:t>
            </a:fld>
            <a:endParaRPr lang="he-IL"/>
          </a:p>
        </p:txBody>
      </p:sp>
      <p:sp>
        <p:nvSpPr>
          <p:cNvPr id="4" name="תיבת טקסט 3">
            <a:extLst>
              <a:ext uri="{FF2B5EF4-FFF2-40B4-BE49-F238E27FC236}">
                <a16:creationId xmlns:a16="http://schemas.microsoft.com/office/drawing/2014/main" id="{A9665EA8-2435-FEA3-5CEF-2692828AFE2A}"/>
              </a:ext>
            </a:extLst>
          </p:cNvPr>
          <p:cNvSpPr txBox="1"/>
          <p:nvPr/>
        </p:nvSpPr>
        <p:spPr>
          <a:xfrm>
            <a:off x="2951430" y="724277"/>
            <a:ext cx="8402370" cy="3847207"/>
          </a:xfrm>
          <a:prstGeom prst="rect">
            <a:avLst/>
          </a:prstGeom>
          <a:noFill/>
        </p:spPr>
        <p:txBody>
          <a:bodyPr wrap="square">
            <a:spAutoFit/>
          </a:bodyPr>
          <a:lstStyle/>
          <a:p>
            <a:pPr algn="ctr"/>
            <a:r>
              <a:rPr lang="he-IL" sz="2800" b="1" u="sng" dirty="0">
                <a:solidFill>
                  <a:schemeClr val="bg1"/>
                </a:solidFill>
                <a:latin typeface="David" panose="020E0502060401010101" pitchFamily="34" charset="-79"/>
                <a:cs typeface="David" panose="020E0502060401010101" pitchFamily="34" charset="-79"/>
              </a:rPr>
              <a:t>הסדר מוצע</a:t>
            </a:r>
          </a:p>
          <a:p>
            <a:pPr algn="r"/>
            <a:endParaRPr lang="he-IL" dirty="0"/>
          </a:p>
          <a:p>
            <a:pPr algn="r"/>
            <a:r>
              <a:rPr lang="he-IL" dirty="0">
                <a:solidFill>
                  <a:schemeClr val="bg1"/>
                </a:solidFill>
              </a:rPr>
              <a:t>חברת מתחרה של דביק הציעה לרכוש את פעילות החברה, להמשיך להעסיק חלק מהעובדים וזאת תמורת הסך 5 מיליון ₪</a:t>
            </a:r>
          </a:p>
          <a:p>
            <a:pPr algn="r"/>
            <a:endParaRPr lang="he-IL" dirty="0">
              <a:solidFill>
                <a:schemeClr val="bg1"/>
              </a:solidFill>
            </a:endParaRPr>
          </a:p>
          <a:p>
            <a:pPr algn="r"/>
            <a:r>
              <a:rPr lang="he-IL" dirty="0">
                <a:solidFill>
                  <a:schemeClr val="bg1"/>
                </a:solidFill>
              </a:rPr>
              <a:t>בעלי המניות יוסיפו 2.6 מיליון ₪. </a:t>
            </a:r>
          </a:p>
          <a:p>
            <a:pPr algn="r"/>
            <a:endParaRPr lang="he-IL" dirty="0">
              <a:solidFill>
                <a:schemeClr val="bg1"/>
              </a:solidFill>
            </a:endParaRPr>
          </a:p>
          <a:p>
            <a:pPr algn="r"/>
            <a:r>
              <a:rPr lang="he-IL" dirty="0">
                <a:solidFill>
                  <a:schemeClr val="bg1"/>
                </a:solidFill>
              </a:rPr>
              <a:t>המשמעות: </a:t>
            </a:r>
            <a:endParaRPr lang="en-US" dirty="0">
              <a:solidFill>
                <a:schemeClr val="bg1"/>
              </a:solidFill>
            </a:endParaRPr>
          </a:p>
          <a:p>
            <a:pPr algn="r"/>
            <a:endParaRPr lang="he-IL" dirty="0">
              <a:solidFill>
                <a:schemeClr val="bg1"/>
              </a:solidFill>
            </a:endParaRPr>
          </a:p>
          <a:p>
            <a:pPr algn="r"/>
            <a:r>
              <a:rPr lang="he-IL" dirty="0">
                <a:solidFill>
                  <a:schemeClr val="bg1"/>
                </a:solidFill>
              </a:rPr>
              <a:t>נושים מובטחים יקבלו 80% מהנשייה</a:t>
            </a:r>
          </a:p>
          <a:p>
            <a:pPr algn="r"/>
            <a:r>
              <a:rPr lang="he-IL" dirty="0">
                <a:solidFill>
                  <a:schemeClr val="bg1"/>
                </a:solidFill>
              </a:rPr>
              <a:t>נושים בדין קדימה יקבלו 60% מהנשייה</a:t>
            </a:r>
          </a:p>
          <a:p>
            <a:pPr algn="r"/>
            <a:r>
              <a:rPr lang="he-IL" dirty="0">
                <a:solidFill>
                  <a:schemeClr val="bg1"/>
                </a:solidFill>
              </a:rPr>
              <a:t>נושים בעלי ערבויות אישיות יקבלו 60% מהנשייה</a:t>
            </a:r>
          </a:p>
          <a:p>
            <a:pPr algn="r"/>
            <a:r>
              <a:rPr lang="he-IL" dirty="0">
                <a:solidFill>
                  <a:schemeClr val="bg1"/>
                </a:solidFill>
              </a:rPr>
              <a:t>נושים רגילים יקבלו 50% מהנשייה.    </a:t>
            </a:r>
          </a:p>
        </p:txBody>
      </p:sp>
    </p:spTree>
    <p:extLst>
      <p:ext uri="{BB962C8B-B14F-4D97-AF65-F5344CB8AC3E}">
        <p14:creationId xmlns:p14="http://schemas.microsoft.com/office/powerpoint/2010/main" val="99853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F15F7A-580F-8099-B339-01CF02D842FF}"/>
              </a:ext>
            </a:extLst>
          </p:cNvPr>
          <p:cNvSpPr>
            <a:spLocks noGrp="1"/>
          </p:cNvSpPr>
          <p:nvPr>
            <p:ph type="ctrTitle"/>
          </p:nvPr>
        </p:nvSpPr>
        <p:spPr>
          <a:xfrm>
            <a:off x="1475715" y="506413"/>
            <a:ext cx="9110804" cy="938779"/>
          </a:xfrm>
        </p:spPr>
        <p:txBody>
          <a:bodyPr>
            <a:normAutofit/>
          </a:bodyPr>
          <a:lstStyle/>
          <a:p>
            <a:r>
              <a:rPr lang="he-IL" dirty="0">
                <a:solidFill>
                  <a:srgbClr val="EBEBEB"/>
                </a:solidFill>
              </a:rPr>
              <a:t>החלטות </a:t>
            </a:r>
            <a:r>
              <a:rPr lang="he-IL" dirty="0" err="1">
                <a:solidFill>
                  <a:srgbClr val="EBEBEB"/>
                </a:solidFill>
              </a:rPr>
              <a:t>באסיפות</a:t>
            </a:r>
            <a:r>
              <a:rPr lang="he-IL" dirty="0">
                <a:solidFill>
                  <a:srgbClr val="EBEBEB"/>
                </a:solidFill>
              </a:rPr>
              <a:t> הנושים</a:t>
            </a:r>
          </a:p>
        </p:txBody>
      </p:sp>
      <p:sp>
        <p:nvSpPr>
          <p:cNvPr id="4" name="מציין מיקום של מספר שקופית 3">
            <a:extLst>
              <a:ext uri="{FF2B5EF4-FFF2-40B4-BE49-F238E27FC236}">
                <a16:creationId xmlns:a16="http://schemas.microsoft.com/office/drawing/2014/main" id="{58C92E2E-CC0B-0DB4-0975-9305C3074529}"/>
              </a:ext>
            </a:extLst>
          </p:cNvPr>
          <p:cNvSpPr>
            <a:spLocks noGrp="1"/>
          </p:cNvSpPr>
          <p:nvPr>
            <p:ph type="sldNum" sz="quarter" idx="12"/>
          </p:nvPr>
        </p:nvSpPr>
        <p:spPr/>
        <p:txBody>
          <a:bodyPr>
            <a:normAutofit/>
          </a:bodyPr>
          <a:lstStyle/>
          <a:p>
            <a:pPr>
              <a:spcAft>
                <a:spcPts val="600"/>
              </a:spcAft>
            </a:pPr>
            <a:fld id="{ECC1699B-1AA5-4486-B93B-52B9F7DA9C62}" type="slidenum">
              <a:rPr lang="he-IL">
                <a:solidFill>
                  <a:srgbClr val="FFFFFF"/>
                </a:solidFill>
              </a:rPr>
              <a:pPr>
                <a:spcAft>
                  <a:spcPts val="600"/>
                </a:spcAft>
              </a:pPr>
              <a:t>5</a:t>
            </a:fld>
            <a:endParaRPr lang="he-IL">
              <a:solidFill>
                <a:srgbClr val="FFFFFF"/>
              </a:solidFill>
            </a:endParaRPr>
          </a:p>
        </p:txBody>
      </p:sp>
      <p:graphicFrame>
        <p:nvGraphicFramePr>
          <p:cNvPr id="36" name="מציין מיקום תוכן 2">
            <a:extLst>
              <a:ext uri="{FF2B5EF4-FFF2-40B4-BE49-F238E27FC236}">
                <a16:creationId xmlns:a16="http://schemas.microsoft.com/office/drawing/2014/main" id="{C6660A5A-1267-21B7-1AB3-192D06D1B349}"/>
              </a:ext>
            </a:extLst>
          </p:cNvPr>
          <p:cNvGraphicFramePr>
            <a:graphicFrameLocks noGrp="1"/>
          </p:cNvGraphicFramePr>
          <p:nvPr>
            <p:ph idx="4294967295"/>
            <p:extLst>
              <p:ext uri="{D42A27DB-BD31-4B8C-83A1-F6EECF244321}">
                <p14:modId xmlns:p14="http://schemas.microsoft.com/office/powerpoint/2010/main" val="4013278740"/>
              </p:ext>
            </p:extLst>
          </p:nvPr>
        </p:nvGraphicFramePr>
        <p:xfrm>
          <a:off x="2835479" y="147478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3">
            <a:extLst>
              <a:ext uri="{FF2B5EF4-FFF2-40B4-BE49-F238E27FC236}">
                <a16:creationId xmlns:a16="http://schemas.microsoft.com/office/drawing/2014/main" id="{7E5511BB-4D50-428C-8EF3-9DEE62392A11}"/>
              </a:ext>
            </a:extLst>
          </p:cNvPr>
          <p:cNvSpPr txBox="1">
            <a:spLocks noChangeArrowheads="1"/>
          </p:cNvSpPr>
          <p:nvPr/>
        </p:nvSpPr>
        <p:spPr bwMode="auto">
          <a:xfrm rot="20423201">
            <a:off x="621635" y="2406557"/>
            <a:ext cx="26819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450850" indent="-1841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lvl="1" algn="ctr">
              <a:spcBef>
                <a:spcPct val="0"/>
              </a:spcBef>
              <a:buClrTx/>
              <a:buFontTx/>
              <a:buNone/>
            </a:pPr>
            <a:r>
              <a:rPr lang="he-IL" altLang="he-IL" sz="1600" b="1" dirty="0">
                <a:highlight>
                  <a:srgbClr val="FF0000"/>
                </a:highlight>
                <a:latin typeface="David" panose="020E0502060401010101" pitchFamily="34" charset="-79"/>
                <a:cs typeface="David" panose="020E0502060401010101" pitchFamily="34" charset="-79"/>
              </a:rPr>
              <a:t> האם אפשר לכפות את ההסדר למרות שלא הושג הרוב הדרוש?</a:t>
            </a:r>
            <a:endParaRPr lang="en-US" altLang="he-IL" sz="1600" b="1" dirty="0">
              <a:highlight>
                <a:srgbClr val="FF0000"/>
              </a:highligh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068387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EAD26B-1299-8E91-436A-1B13920CD200}"/>
              </a:ext>
            </a:extLst>
          </p:cNvPr>
          <p:cNvSpPr>
            <a:spLocks noGrp="1"/>
          </p:cNvSpPr>
          <p:nvPr>
            <p:ph type="ctrTitle"/>
          </p:nvPr>
        </p:nvSpPr>
        <p:spPr>
          <a:xfrm>
            <a:off x="1524000" y="1122363"/>
            <a:ext cx="9144000" cy="914667"/>
          </a:xfrm>
        </p:spPr>
        <p:txBody>
          <a:bodyPr>
            <a:normAutofit fontScale="90000"/>
          </a:bodyPr>
          <a:lstStyle/>
          <a:p>
            <a:r>
              <a:rPr lang="he-IL" dirty="0">
                <a:solidFill>
                  <a:schemeClr val="bg1"/>
                </a:solidFill>
                <a:latin typeface="David" panose="020E0502060401010101" pitchFamily="34" charset="-79"/>
                <a:cs typeface="David" panose="020E0502060401010101" pitchFamily="34" charset="-79"/>
              </a:rPr>
              <a:t>לאן פניה של החברה</a:t>
            </a:r>
          </a:p>
        </p:txBody>
      </p:sp>
      <p:sp>
        <p:nvSpPr>
          <p:cNvPr id="3" name="מציין מיקום תוכן 2">
            <a:extLst>
              <a:ext uri="{FF2B5EF4-FFF2-40B4-BE49-F238E27FC236}">
                <a16:creationId xmlns:a16="http://schemas.microsoft.com/office/drawing/2014/main" id="{0FB639E2-CF0F-B2AA-07DF-A23B600B47C2}"/>
              </a:ext>
            </a:extLst>
          </p:cNvPr>
          <p:cNvSpPr>
            <a:spLocks noGrp="1"/>
          </p:cNvSpPr>
          <p:nvPr>
            <p:ph type="subTitle" idx="1"/>
          </p:nvPr>
        </p:nvSpPr>
        <p:spPr>
          <a:xfrm>
            <a:off x="1524000" y="2425088"/>
            <a:ext cx="9144000" cy="1655762"/>
          </a:xfrm>
        </p:spPr>
        <p:txBody>
          <a:bodyPr>
            <a:normAutofit lnSpcReduction="10000"/>
          </a:bodyPr>
          <a:lstStyle/>
          <a:p>
            <a:r>
              <a:rPr lang="he-IL" dirty="0">
                <a:solidFill>
                  <a:schemeClr val="bg1"/>
                </a:solidFill>
              </a:rPr>
              <a:t>האם לפירוק ?</a:t>
            </a:r>
          </a:p>
          <a:p>
            <a:endParaRPr lang="he-IL" dirty="0">
              <a:solidFill>
                <a:schemeClr val="bg1"/>
              </a:solidFill>
            </a:endParaRPr>
          </a:p>
          <a:p>
            <a:endParaRPr lang="he-IL" dirty="0">
              <a:solidFill>
                <a:schemeClr val="bg1"/>
              </a:solidFill>
            </a:endParaRPr>
          </a:p>
          <a:p>
            <a:r>
              <a:rPr lang="he-IL" dirty="0">
                <a:solidFill>
                  <a:schemeClr val="bg1"/>
                </a:solidFill>
              </a:rPr>
              <a:t>האם להסדר והבראה?</a:t>
            </a:r>
          </a:p>
        </p:txBody>
      </p:sp>
      <p:sp>
        <p:nvSpPr>
          <p:cNvPr id="4" name="מציין מיקום של מספר שקופית 3">
            <a:extLst>
              <a:ext uri="{FF2B5EF4-FFF2-40B4-BE49-F238E27FC236}">
                <a16:creationId xmlns:a16="http://schemas.microsoft.com/office/drawing/2014/main" id="{67614C21-2BF7-5188-1342-70624C28F8B2}"/>
              </a:ext>
            </a:extLst>
          </p:cNvPr>
          <p:cNvSpPr>
            <a:spLocks noGrp="1"/>
          </p:cNvSpPr>
          <p:nvPr>
            <p:ph type="sldNum" sz="quarter" idx="12"/>
          </p:nvPr>
        </p:nvSpPr>
        <p:spPr/>
        <p:txBody>
          <a:bodyPr/>
          <a:lstStyle/>
          <a:p>
            <a:fld id="{ECC1699B-1AA5-4486-B93B-52B9F7DA9C62}" type="slidenum">
              <a:rPr lang="he-IL" smtClean="0"/>
              <a:t>6</a:t>
            </a:fld>
            <a:endParaRPr lang="he-IL" dirty="0"/>
          </a:p>
        </p:txBody>
      </p:sp>
    </p:spTree>
    <p:extLst>
      <p:ext uri="{BB962C8B-B14F-4D97-AF65-F5344CB8AC3E}">
        <p14:creationId xmlns:p14="http://schemas.microsoft.com/office/powerpoint/2010/main" val="178034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1AE3D1-C468-405E-AA59-9DF4B707596D}"/>
              </a:ext>
            </a:extLst>
          </p:cNvPr>
          <p:cNvSpPr>
            <a:spLocks noGrp="1" noChangeArrowheads="1"/>
          </p:cNvSpPr>
          <p:nvPr>
            <p:ph type="ctrTitle"/>
          </p:nvPr>
        </p:nvSpPr>
        <p:spPr>
          <a:xfrm>
            <a:off x="1524000" y="423289"/>
            <a:ext cx="9144000" cy="2387600"/>
          </a:xfrm>
        </p:spPr>
        <p:txBody>
          <a:bodyPr vert="horz" lIns="91440" tIns="45720" rIns="91440" bIns="45720" rtlCol="0" anchor="ctr">
            <a:noAutofit/>
          </a:bodyPr>
          <a:lstStyle/>
          <a:p>
            <a:r>
              <a:rPr lang="he-IL" altLang="he-IL" sz="4800" b="1" dirty="0">
                <a:solidFill>
                  <a:srgbClr val="D9EDEF"/>
                </a:solidFill>
                <a:latin typeface="David" panose="020E0502060401010101" pitchFamily="34" charset="-79"/>
                <a:cs typeface="David" panose="020E0502060401010101" pitchFamily="34" charset="-79"/>
              </a:rPr>
              <a:t>מטרות ההליכים</a:t>
            </a:r>
            <a:br>
              <a:rPr lang="he-IL" altLang="he-IL" sz="4800" b="1" dirty="0">
                <a:solidFill>
                  <a:srgbClr val="D9EDEF"/>
                </a:solidFill>
                <a:latin typeface="David" panose="020E0502060401010101" pitchFamily="34" charset="-79"/>
                <a:cs typeface="David" panose="020E0502060401010101" pitchFamily="34" charset="-79"/>
              </a:rPr>
            </a:br>
            <a:endParaRPr lang="en-US" altLang="he-IL" sz="4800" b="1" dirty="0">
              <a:solidFill>
                <a:srgbClr val="D9EDEF"/>
              </a:solidFill>
              <a:latin typeface="David" panose="020E0502060401010101" pitchFamily="34" charset="-79"/>
              <a:cs typeface="David" panose="020E0502060401010101" pitchFamily="34" charset="-79"/>
            </a:endParaRPr>
          </a:p>
        </p:txBody>
      </p:sp>
      <p:sp>
        <p:nvSpPr>
          <p:cNvPr id="3075" name="Rectangle 3">
            <a:extLst>
              <a:ext uri="{FF2B5EF4-FFF2-40B4-BE49-F238E27FC236}">
                <a16:creationId xmlns:a16="http://schemas.microsoft.com/office/drawing/2014/main" id="{3F9C8304-50C6-4ABC-93B0-A0D1C5BAC1D7}"/>
              </a:ext>
            </a:extLst>
          </p:cNvPr>
          <p:cNvSpPr>
            <a:spLocks noGrp="1" noChangeArrowheads="1"/>
          </p:cNvSpPr>
          <p:nvPr>
            <p:ph type="subTitle" idx="1"/>
          </p:nvPr>
        </p:nvSpPr>
        <p:spPr>
          <a:xfrm>
            <a:off x="1181477" y="1630390"/>
            <a:ext cx="9829046" cy="4128380"/>
          </a:xfrm>
        </p:spPr>
        <p:txBody>
          <a:bodyPr>
            <a:normAutofit/>
          </a:bodyPr>
          <a:lstStyle/>
          <a:p>
            <a:pPr eaLnBrk="1" hangingPunct="1">
              <a:lnSpc>
                <a:spcPct val="80000"/>
              </a:lnSpc>
              <a:buFontTx/>
              <a:buNone/>
            </a:pPr>
            <a:r>
              <a:rPr lang="he-IL" altLang="he-IL" sz="2400" b="1" dirty="0">
                <a:solidFill>
                  <a:schemeClr val="bg1"/>
                </a:solidFill>
                <a:latin typeface="David" panose="020E0502060401010101" pitchFamily="34" charset="-79"/>
                <a:cs typeface="David" panose="020E0502060401010101" pitchFamily="34" charset="-79"/>
              </a:rPr>
              <a:t>	</a:t>
            </a:r>
          </a:p>
          <a:p>
            <a:pPr eaLnBrk="1" hangingPunct="1">
              <a:lnSpc>
                <a:spcPct val="80000"/>
              </a:lnSpc>
              <a:buFontTx/>
              <a:buNone/>
            </a:pPr>
            <a:endParaRPr lang="he-IL" altLang="he-IL" sz="2400" b="1" dirty="0">
              <a:solidFill>
                <a:schemeClr val="bg1"/>
              </a:solidFill>
              <a:latin typeface="David" panose="020E0502060401010101" pitchFamily="34" charset="-79"/>
              <a:cs typeface="David" panose="020E0502060401010101" pitchFamily="34" charset="-79"/>
            </a:endParaRPr>
          </a:p>
          <a:p>
            <a:pPr eaLnBrk="1" hangingPunct="1">
              <a:lnSpc>
                <a:spcPct val="80000"/>
              </a:lnSpc>
              <a:buFontTx/>
              <a:buNone/>
            </a:pPr>
            <a:r>
              <a:rPr lang="he-IL" altLang="he-IL" sz="2400" b="1" dirty="0">
                <a:solidFill>
                  <a:schemeClr val="bg1"/>
                </a:solidFill>
                <a:latin typeface="David" panose="020E0502060401010101" pitchFamily="34" charset="-79"/>
                <a:cs typeface="David" panose="020E0502060401010101" pitchFamily="34" charset="-79"/>
              </a:rPr>
              <a:t>	</a:t>
            </a:r>
            <a:r>
              <a:rPr lang="he-IL" altLang="he-IL" sz="3200" b="1" u="sng" dirty="0">
                <a:solidFill>
                  <a:schemeClr val="bg1"/>
                </a:solidFill>
                <a:latin typeface="David" panose="020E0502060401010101" pitchFamily="34" charset="-79"/>
                <a:cs typeface="David" panose="020E0502060401010101" pitchFamily="34" charset="-79"/>
              </a:rPr>
              <a:t>פירוק</a:t>
            </a:r>
            <a:r>
              <a:rPr lang="he-IL" altLang="he-IL" sz="3200" b="1" dirty="0">
                <a:solidFill>
                  <a:schemeClr val="bg1"/>
                </a:solidFill>
                <a:latin typeface="David" panose="020E0502060401010101" pitchFamily="34" charset="-79"/>
                <a:cs typeface="David" panose="020E0502060401010101" pitchFamily="34" charset="-79"/>
              </a:rPr>
              <a:t>	</a:t>
            </a:r>
            <a:endParaRPr lang="he-IL" altLang="he-IL" sz="3200" dirty="0">
              <a:solidFill>
                <a:schemeClr val="bg1"/>
              </a:solidFill>
              <a:latin typeface="David" panose="020E0502060401010101" pitchFamily="34" charset="-79"/>
              <a:cs typeface="David" panose="020E0502060401010101" pitchFamily="34" charset="-79"/>
            </a:endParaRPr>
          </a:p>
          <a:p>
            <a:pPr algn="just" rtl="1" eaLnBrk="1" hangingPunct="1">
              <a:lnSpc>
                <a:spcPct val="80000"/>
              </a:lnSpc>
              <a:buFontTx/>
              <a:buNone/>
            </a:pPr>
            <a:r>
              <a:rPr lang="he-IL" altLang="he-IL" sz="2400" dirty="0">
                <a:solidFill>
                  <a:schemeClr val="bg1"/>
                </a:solidFill>
                <a:latin typeface="David" panose="020E0502060401010101" pitchFamily="34" charset="-79"/>
                <a:cs typeface="David" panose="020E0502060401010101" pitchFamily="34" charset="-79"/>
              </a:rPr>
              <a:t>	</a:t>
            </a:r>
            <a:r>
              <a:rPr lang="he-IL" altLang="he-IL" sz="2800" dirty="0">
                <a:solidFill>
                  <a:schemeClr val="bg1"/>
                </a:solidFill>
                <a:latin typeface="David" panose="020E0502060401010101" pitchFamily="34" charset="-79"/>
                <a:cs typeface="David" panose="020E0502060401010101" pitchFamily="34" charset="-79"/>
              </a:rPr>
              <a:t>נועד לממש באופן מיטבי של נכסי החברה וחלוקת התמורה בין 	הנושים לפי סדרי הנשייה. </a:t>
            </a:r>
          </a:p>
          <a:p>
            <a:pPr eaLnBrk="1" hangingPunct="1">
              <a:lnSpc>
                <a:spcPct val="80000"/>
              </a:lnSpc>
              <a:buFontTx/>
              <a:buNone/>
            </a:pPr>
            <a:endParaRPr lang="he-IL" altLang="he-IL" sz="2400" dirty="0">
              <a:solidFill>
                <a:schemeClr val="bg1"/>
              </a:solidFill>
              <a:latin typeface="David" panose="020E0502060401010101" pitchFamily="34" charset="-79"/>
              <a:cs typeface="David" panose="020E0502060401010101" pitchFamily="34" charset="-79"/>
            </a:endParaRPr>
          </a:p>
          <a:p>
            <a:pPr eaLnBrk="1" hangingPunct="1">
              <a:lnSpc>
                <a:spcPct val="80000"/>
              </a:lnSpc>
              <a:buFontTx/>
              <a:buNone/>
            </a:pPr>
            <a:r>
              <a:rPr lang="he-IL" altLang="he-IL" sz="2400" b="1" dirty="0">
                <a:solidFill>
                  <a:schemeClr val="bg1"/>
                </a:solidFill>
                <a:latin typeface="David" panose="020E0502060401010101" pitchFamily="34" charset="-79"/>
                <a:cs typeface="David" panose="020E0502060401010101" pitchFamily="34" charset="-79"/>
              </a:rPr>
              <a:t>	</a:t>
            </a:r>
            <a:r>
              <a:rPr lang="he-IL" altLang="he-IL" sz="3200" b="1" u="sng" dirty="0">
                <a:solidFill>
                  <a:schemeClr val="bg1"/>
                </a:solidFill>
                <a:latin typeface="David" panose="020E0502060401010101" pitchFamily="34" charset="-79"/>
                <a:cs typeface="David" panose="020E0502060401010101" pitchFamily="34" charset="-79"/>
              </a:rPr>
              <a:t>הסדר </a:t>
            </a:r>
          </a:p>
          <a:p>
            <a:pPr algn="just" rtl="1" eaLnBrk="1" hangingPunct="1">
              <a:lnSpc>
                <a:spcPct val="80000"/>
              </a:lnSpc>
              <a:buFontTx/>
              <a:buNone/>
            </a:pPr>
            <a:r>
              <a:rPr lang="he-IL" altLang="he-IL" sz="2400" dirty="0">
                <a:solidFill>
                  <a:schemeClr val="bg1"/>
                </a:solidFill>
                <a:latin typeface="David" panose="020E0502060401010101" pitchFamily="34" charset="-79"/>
                <a:cs typeface="David" panose="020E0502060401010101" pitchFamily="34" charset="-79"/>
              </a:rPr>
              <a:t>	</a:t>
            </a:r>
            <a:r>
              <a:rPr lang="he-IL" altLang="he-IL" sz="2800" dirty="0">
                <a:solidFill>
                  <a:schemeClr val="bg1"/>
                </a:solidFill>
                <a:latin typeface="David" panose="020E0502060401010101" pitchFamily="34" charset="-79"/>
                <a:cs typeface="David" panose="020E0502060401010101" pitchFamily="34" charset="-79"/>
              </a:rPr>
              <a:t>נועד להמשיך את פעילות החברה במתכונת שונה, תוך "תספורת" 	לנושים; </a:t>
            </a:r>
            <a:endParaRPr lang="en-US" altLang="he-IL" sz="2400" dirty="0">
              <a:solidFill>
                <a:schemeClr val="bg1"/>
              </a:solidFill>
              <a:latin typeface="David" panose="020E0502060401010101" pitchFamily="34" charset="-79"/>
              <a:cs typeface="David" panose="020E0502060401010101" pitchFamily="34" charset="-79"/>
            </a:endParaRPr>
          </a:p>
        </p:txBody>
      </p:sp>
      <p:pic>
        <p:nvPicPr>
          <p:cNvPr id="2050" name="Picture 2" descr="פירוק חברה | עורך דין הוצאה לפועל">
            <a:extLst>
              <a:ext uri="{FF2B5EF4-FFF2-40B4-BE49-F238E27FC236}">
                <a16:creationId xmlns:a16="http://schemas.microsoft.com/office/drawing/2014/main" id="{7A732090-1E6E-46E1-964B-E7F60DEBE73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201496">
            <a:off x="277575" y="580627"/>
            <a:ext cx="2830171" cy="18867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איך מייצרים פאזל? - פאזלים ישראל - אתר לחובבי פאזלים 1000 חלקים ומעלה">
            <a:extLst>
              <a:ext uri="{FF2B5EF4-FFF2-40B4-BE49-F238E27FC236}">
                <a16:creationId xmlns:a16="http://schemas.microsoft.com/office/drawing/2014/main" id="{1A73A3BB-D86B-4272-B184-F9B158794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20" y="5070963"/>
            <a:ext cx="3648491" cy="1787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098" name="כותרת 1">
            <a:extLst>
              <a:ext uri="{FF2B5EF4-FFF2-40B4-BE49-F238E27FC236}">
                <a16:creationId xmlns:a16="http://schemas.microsoft.com/office/drawing/2014/main" id="{2CBF6157-D768-4931-A527-0CC4963A2786}"/>
              </a:ext>
            </a:extLst>
          </p:cNvPr>
          <p:cNvSpPr>
            <a:spLocks noGrp="1"/>
          </p:cNvSpPr>
          <p:nvPr>
            <p:ph type="ctrTitle"/>
          </p:nvPr>
        </p:nvSpPr>
        <p:spPr/>
        <p:txBody>
          <a:bodyPr vert="horz" lIns="91440" tIns="45720" rIns="91440" bIns="45720" rtlCol="0" anchor="ctr">
            <a:noAutofit/>
          </a:bodyPr>
          <a:lstStyle/>
          <a:p>
            <a:pPr algn="ctr" rtl="1"/>
            <a:r>
              <a:rPr lang="he-IL" altLang="he-IL" sz="4800" b="1" dirty="0">
                <a:solidFill>
                  <a:srgbClr val="D9EDEF"/>
                </a:solidFill>
                <a:latin typeface="David" panose="020E0502060401010101" pitchFamily="34" charset="-79"/>
                <a:cs typeface="David" panose="020E0502060401010101" pitchFamily="34" charset="-79"/>
              </a:rPr>
              <a:t>הממשק בין פירוק לבין הבראה</a:t>
            </a:r>
          </a:p>
        </p:txBody>
      </p:sp>
      <p:sp>
        <p:nvSpPr>
          <p:cNvPr id="4099" name="מציין מיקום תוכן 2">
            <a:extLst>
              <a:ext uri="{FF2B5EF4-FFF2-40B4-BE49-F238E27FC236}">
                <a16:creationId xmlns:a16="http://schemas.microsoft.com/office/drawing/2014/main" id="{8A2C8781-0DD4-4E8A-A9F0-740BB011DAA9}"/>
              </a:ext>
            </a:extLst>
          </p:cNvPr>
          <p:cNvSpPr>
            <a:spLocks noGrp="1"/>
          </p:cNvSpPr>
          <p:nvPr>
            <p:ph type="subTitle" idx="1"/>
          </p:nvPr>
        </p:nvSpPr>
        <p:spPr>
          <a:xfrm>
            <a:off x="1593410" y="2870200"/>
            <a:ext cx="9074590" cy="2387600"/>
          </a:xfrm>
        </p:spPr>
        <p:txBody>
          <a:bodyPr>
            <a:noAutofit/>
          </a:bodyPr>
          <a:lstStyle/>
          <a:p>
            <a:pPr algn="r" rtl="1" eaLnBrk="1" hangingPunct="1">
              <a:buFontTx/>
              <a:buNone/>
            </a:pPr>
            <a:r>
              <a:rPr lang="he-IL" altLang="he-IL" sz="2000" b="1" u="sng" dirty="0">
                <a:solidFill>
                  <a:schemeClr val="bg1"/>
                </a:solidFill>
                <a:latin typeface="David" panose="020E0502060401010101" pitchFamily="34" charset="-79"/>
                <a:cs typeface="David" panose="020E0502060401010101" pitchFamily="34" charset="-79"/>
              </a:rPr>
              <a:t>פירוק</a:t>
            </a:r>
            <a:r>
              <a:rPr lang="he-IL" altLang="he-IL" sz="2000" dirty="0">
                <a:solidFill>
                  <a:schemeClr val="bg1"/>
                </a:solidFill>
                <a:latin typeface="David" panose="020E0502060401010101" pitchFamily="34" charset="-79"/>
                <a:cs typeface="David" panose="020E0502060401010101" pitchFamily="34" charset="-79"/>
              </a:rPr>
              <a:t>				           	 	</a:t>
            </a:r>
            <a:r>
              <a:rPr lang="he-IL" altLang="he-IL" sz="2000" b="1" u="sng" dirty="0">
                <a:solidFill>
                  <a:schemeClr val="bg1"/>
                </a:solidFill>
                <a:latin typeface="David" panose="020E0502060401010101" pitchFamily="34" charset="-79"/>
                <a:cs typeface="David" panose="020E0502060401010101" pitchFamily="34" charset="-79"/>
              </a:rPr>
              <a:t>הבראה</a:t>
            </a:r>
            <a:endParaRPr lang="en-US" altLang="he-IL" sz="2000" dirty="0">
              <a:solidFill>
                <a:schemeClr val="bg1"/>
              </a:solidFill>
              <a:latin typeface="David" panose="020E0502060401010101" pitchFamily="34" charset="-79"/>
              <a:cs typeface="David" panose="020E0502060401010101" pitchFamily="34" charset="-79"/>
            </a:endParaRPr>
          </a:p>
          <a:p>
            <a:pPr algn="r" rtl="1" eaLnBrk="1" hangingPunct="1">
              <a:buFontTx/>
              <a:buNone/>
            </a:pPr>
            <a:r>
              <a:rPr lang="he-IL" altLang="he-IL" sz="2000" dirty="0">
                <a:solidFill>
                  <a:schemeClr val="bg1"/>
                </a:solidFill>
                <a:latin typeface="David" panose="020E0502060401010101" pitchFamily="34" charset="-79"/>
                <a:cs typeface="David" panose="020E0502060401010101" pitchFamily="34" charset="-79"/>
              </a:rPr>
              <a:t> </a:t>
            </a:r>
            <a:endParaRPr lang="en-US" altLang="he-IL" sz="2000" dirty="0">
              <a:solidFill>
                <a:schemeClr val="bg1"/>
              </a:solidFill>
              <a:latin typeface="David" panose="020E0502060401010101" pitchFamily="34" charset="-79"/>
              <a:cs typeface="David" panose="020E0502060401010101" pitchFamily="34" charset="-79"/>
            </a:endParaRPr>
          </a:p>
          <a:p>
            <a:pPr marL="0" indent="0" algn="r" rtl="1" eaLnBrk="1" hangingPunct="1">
              <a:buNone/>
            </a:pPr>
            <a:r>
              <a:rPr lang="he-IL" altLang="he-IL" sz="2000" dirty="0">
                <a:solidFill>
                  <a:schemeClr val="bg1"/>
                </a:solidFill>
                <a:latin typeface="David" panose="020E0502060401010101" pitchFamily="34" charset="-79"/>
                <a:cs typeface="David" panose="020E0502060401010101" pitchFamily="34" charset="-79"/>
              </a:rPr>
              <a:t>מימוש נכסים וחלוקתם				רה  ארגון, החלפת זכויות, תספורת.</a:t>
            </a:r>
            <a:endParaRPr lang="en-US" altLang="he-IL" sz="2000" dirty="0">
              <a:solidFill>
                <a:schemeClr val="bg1"/>
              </a:solidFill>
              <a:latin typeface="David" panose="020E0502060401010101" pitchFamily="34" charset="-79"/>
              <a:cs typeface="David" panose="020E0502060401010101" pitchFamily="34" charset="-79"/>
            </a:endParaRPr>
          </a:p>
          <a:p>
            <a:pPr marL="0" indent="0" algn="r" rtl="1" eaLnBrk="1" hangingPunct="1">
              <a:buNone/>
            </a:pPr>
            <a:r>
              <a:rPr lang="he-IL" altLang="he-IL" sz="2000" dirty="0">
                <a:solidFill>
                  <a:schemeClr val="bg1"/>
                </a:solidFill>
                <a:latin typeface="David" panose="020E0502060401010101" pitchFamily="34" charset="-79"/>
                <a:cs typeface="David" panose="020E0502060401010101" pitchFamily="34" charset="-79"/>
              </a:rPr>
              <a:t>אין הוצאות הפעלה	            				הוצאות תפעול</a:t>
            </a:r>
            <a:endParaRPr lang="en-US" altLang="he-IL" sz="2000" dirty="0">
              <a:solidFill>
                <a:schemeClr val="bg1"/>
              </a:solidFill>
              <a:latin typeface="David" panose="020E0502060401010101" pitchFamily="34" charset="-79"/>
              <a:cs typeface="David" panose="020E0502060401010101" pitchFamily="34" charset="-79"/>
            </a:endParaRPr>
          </a:p>
          <a:p>
            <a:pPr marL="0" indent="0" algn="r" rtl="1" eaLnBrk="1" hangingPunct="1">
              <a:buNone/>
            </a:pPr>
            <a:r>
              <a:rPr lang="he-IL" altLang="he-IL" sz="2000" dirty="0">
                <a:solidFill>
                  <a:schemeClr val="bg1"/>
                </a:solidFill>
                <a:latin typeface="David" panose="020E0502060401010101" pitchFamily="34" charset="-79"/>
                <a:cs typeface="David" panose="020E0502060401010101" pitchFamily="34" charset="-79"/>
              </a:rPr>
              <a:t>אין מומחים		</a:t>
            </a:r>
            <a:r>
              <a:rPr lang="en-US" altLang="he-IL" sz="2000" dirty="0">
                <a:solidFill>
                  <a:schemeClr val="bg1"/>
                </a:solidFill>
                <a:latin typeface="David" panose="020E0502060401010101" pitchFamily="34" charset="-79"/>
                <a:cs typeface="David" panose="020E0502060401010101" pitchFamily="34" charset="-79"/>
              </a:rPr>
              <a:t>	</a:t>
            </a:r>
            <a:r>
              <a:rPr lang="he-IL" altLang="he-IL" sz="2000" dirty="0">
                <a:solidFill>
                  <a:schemeClr val="bg1"/>
                </a:solidFill>
                <a:latin typeface="David" panose="020E0502060401010101" pitchFamily="34" charset="-79"/>
                <a:cs typeface="David" panose="020E0502060401010101" pitchFamily="34" charset="-79"/>
              </a:rPr>
              <a:t>		עלויות מומחים </a:t>
            </a:r>
            <a:endParaRPr lang="en-US" altLang="he-IL" sz="2000" dirty="0">
              <a:solidFill>
                <a:schemeClr val="bg1"/>
              </a:solidFill>
              <a:latin typeface="David" panose="020E0502060401010101" pitchFamily="34" charset="-79"/>
              <a:cs typeface="David" panose="020E0502060401010101" pitchFamily="34" charset="-79"/>
            </a:endParaRPr>
          </a:p>
          <a:p>
            <a:pPr marL="0" indent="0" algn="r" rtl="1" eaLnBrk="1" hangingPunct="1">
              <a:buNone/>
            </a:pPr>
            <a:r>
              <a:rPr lang="he-IL" altLang="he-IL" sz="2000" dirty="0">
                <a:solidFill>
                  <a:schemeClr val="bg1"/>
                </a:solidFill>
                <a:latin typeface="David" panose="020E0502060401010101" pitchFamily="34" charset="-79"/>
                <a:cs typeface="David" panose="020E0502060401010101" pitchFamily="34" charset="-79"/>
              </a:rPr>
              <a:t>אין ניגודי עניינים	            				ניגוד עניינים בין ובתוך הקבוצות</a:t>
            </a:r>
            <a:endParaRPr lang="he-IL" altLang="he-IL"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0F739-6CB5-433D-911C-D2850B0DFB70}"/>
              </a:ext>
            </a:extLst>
          </p:cNvPr>
          <p:cNvSpPr>
            <a:spLocks noGrp="1"/>
          </p:cNvSpPr>
          <p:nvPr>
            <p:ph type="subTitle" idx="1"/>
          </p:nvPr>
        </p:nvSpPr>
        <p:spPr>
          <a:xfrm>
            <a:off x="1523999" y="1293405"/>
            <a:ext cx="9666083" cy="2653906"/>
          </a:xfrm>
        </p:spPr>
        <p:txBody>
          <a:bodyPr>
            <a:normAutofit fontScale="40000" lnSpcReduction="20000"/>
          </a:bodyPr>
          <a:lstStyle/>
          <a:p>
            <a:pPr algn="ctr"/>
            <a:r>
              <a:rPr lang="he-IL" sz="6000" u="sng" dirty="0">
                <a:solidFill>
                  <a:schemeClr val="bg1"/>
                </a:solidFill>
                <a:latin typeface="David" panose="020E0502060401010101" pitchFamily="34" charset="-79"/>
                <a:cs typeface="David" panose="020E0502060401010101" pitchFamily="34" charset="-79"/>
              </a:rPr>
              <a:t>מטרת חוק חדלות פירעון – סעיף 1</a:t>
            </a:r>
          </a:p>
          <a:p>
            <a:endParaRPr lang="he-IL" sz="6000" dirty="0">
              <a:solidFill>
                <a:schemeClr val="bg1"/>
              </a:solidFill>
              <a:latin typeface="David" panose="020E0502060401010101" pitchFamily="34" charset="-79"/>
              <a:cs typeface="David" panose="020E0502060401010101" pitchFamily="34" charset="-79"/>
            </a:endParaRPr>
          </a:p>
          <a:p>
            <a:pPr marL="450850" indent="-450850" algn="r"/>
            <a:r>
              <a:rPr lang="he-IL" sz="6000" dirty="0">
                <a:solidFill>
                  <a:schemeClr val="bg1"/>
                </a:solidFill>
                <a:latin typeface="David" panose="020E0502060401010101" pitchFamily="34" charset="-79"/>
                <a:cs typeface="David" panose="020E0502060401010101" pitchFamily="34" charset="-79"/>
              </a:rPr>
              <a:t>1. חוק זה נועד להסדיר את פירעון חובותיו של חייב שהוא יחיד או תאגיד, הנמצא או 	העלול להימצא במצב של חדלות פירעון, במטרה –</a:t>
            </a:r>
          </a:p>
          <a:p>
            <a:pPr marL="627063" algn="r"/>
            <a:r>
              <a:rPr lang="he-IL" sz="6000" dirty="0">
                <a:solidFill>
                  <a:schemeClr val="bg1"/>
                </a:solidFill>
                <a:latin typeface="David" panose="020E0502060401010101" pitchFamily="34" charset="-79"/>
                <a:cs typeface="David" panose="020E0502060401010101" pitchFamily="34" charset="-79"/>
              </a:rPr>
              <a:t>(1)  </a:t>
            </a:r>
            <a:r>
              <a:rPr lang="he-IL" sz="6000" b="1" dirty="0">
                <a:solidFill>
                  <a:schemeClr val="bg1"/>
                </a:solidFill>
                <a:highlight>
                  <a:srgbClr val="FF0000"/>
                </a:highlight>
                <a:latin typeface="David" panose="020E0502060401010101" pitchFamily="34" charset="-79"/>
                <a:cs typeface="David" panose="020E0502060401010101" pitchFamily="34" charset="-79"/>
              </a:rPr>
              <a:t>להביא ככל האפשר לשיקומו הכלכלי של החייב</a:t>
            </a:r>
            <a:r>
              <a:rPr lang="he-IL" sz="6000" dirty="0">
                <a:solidFill>
                  <a:schemeClr val="bg1"/>
                </a:solidFill>
                <a:latin typeface="David" panose="020E0502060401010101" pitchFamily="34" charset="-79"/>
                <a:cs typeface="David" panose="020E0502060401010101" pitchFamily="34" charset="-79"/>
              </a:rPr>
              <a:t>;  </a:t>
            </a:r>
          </a:p>
          <a:p>
            <a:pPr marL="627063" algn="r"/>
            <a:r>
              <a:rPr lang="he-IL" sz="6000" dirty="0">
                <a:solidFill>
                  <a:schemeClr val="bg1"/>
                </a:solidFill>
                <a:latin typeface="David" panose="020E0502060401010101" pitchFamily="34" charset="-79"/>
                <a:cs typeface="David" panose="020E0502060401010101" pitchFamily="34" charset="-79"/>
              </a:rPr>
              <a:t>(2)  להשיא את שיעור החוב שייפרע לנושים;</a:t>
            </a:r>
          </a:p>
          <a:p>
            <a:pPr marL="1339850" indent="-712788" algn="r"/>
            <a:r>
              <a:rPr lang="he-IL" sz="6000" dirty="0">
                <a:solidFill>
                  <a:schemeClr val="bg1"/>
                </a:solidFill>
                <a:latin typeface="David" panose="020E0502060401010101" pitchFamily="34" charset="-79"/>
                <a:cs typeface="David" panose="020E0502060401010101" pitchFamily="34" charset="-79"/>
              </a:rPr>
              <a:t>(3)  לקדם את שילובו מחדש של חייב שהוא יחיד במרקם החיים הכלכליים.</a:t>
            </a:r>
            <a:endParaRPr lang="en-IL" sz="6000" dirty="0">
              <a:solidFill>
                <a:schemeClr val="bg1"/>
              </a:solidFill>
              <a:latin typeface="David" panose="020E0502060401010101" pitchFamily="34" charset="-79"/>
              <a:cs typeface="David" panose="020E0502060401010101" pitchFamily="34" charset="-79"/>
            </a:endParaRPr>
          </a:p>
        </p:txBody>
      </p:sp>
      <p:sp>
        <p:nvSpPr>
          <p:cNvPr id="4" name="Rectangle 3">
            <a:extLst>
              <a:ext uri="{FF2B5EF4-FFF2-40B4-BE49-F238E27FC236}">
                <a16:creationId xmlns:a16="http://schemas.microsoft.com/office/drawing/2014/main" id="{B2247C69-4594-48A7-8113-F3CCC5864DDC}"/>
              </a:ext>
            </a:extLst>
          </p:cNvPr>
          <p:cNvSpPr/>
          <p:nvPr/>
        </p:nvSpPr>
        <p:spPr>
          <a:xfrm>
            <a:off x="2169398" y="4420741"/>
            <a:ext cx="8730006" cy="1849009"/>
          </a:xfrm>
          <a:prstGeom prst="rect">
            <a:avLst/>
          </a:prstGeom>
          <a:solidFill>
            <a:srgbClr val="FFFFFF"/>
          </a:solidFill>
          <a:ln>
            <a:solidFill>
              <a:srgbClr val="0070C0"/>
            </a:solidFill>
          </a:ln>
        </p:spPr>
        <p:txBody>
          <a:bodyPr lIns="0" tIns="0" rIns="0" bIns="0">
            <a:normAutofit fontScale="975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sng"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החוק מבקש לאזן בין </a:t>
            </a:r>
            <a:r>
              <a:rPr kumimoji="0" lang="he" sz="2800" b="1" i="0" u="sng"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אינטרסים </a:t>
            </a:r>
            <a:r>
              <a:rPr kumimoji="0" lang="he-IL" sz="2800" b="1" i="0" u="sng"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שונים</a:t>
            </a:r>
            <a:r>
              <a:rPr kumimoji="0" lang="he" sz="2800" b="1" i="0" u="sng"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a:t>
            </a:r>
          </a:p>
          <a:p>
            <a:pPr marL="342900" marR="0" lvl="0" indent="-342900" algn="r" defTabSz="914400" rtl="1" eaLnBrk="1" fontAlgn="auto" latinLnBrk="0" hangingPunct="1">
              <a:lnSpc>
                <a:spcPct val="96000"/>
              </a:lnSpc>
              <a:spcBef>
                <a:spcPts val="0"/>
              </a:spcBef>
              <a:spcAft>
                <a:spcPts val="0"/>
              </a:spcAft>
              <a:buClr>
                <a:schemeClr val="accent1">
                  <a:lumMod val="75000"/>
                </a:schemeClr>
              </a:buClr>
              <a:buSzPct val="90000"/>
              <a:buFont typeface="Wingdings 3" panose="05040102010807070707" pitchFamily="18" charset="2"/>
              <a:buChar char="Ù"/>
              <a:tabLst/>
              <a:defRPr/>
            </a:pPr>
            <a:r>
              <a:rPr kumimoji="0" lang="he"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שיקום כלכלי של החייב - ערך חברתי, ערך כלכלי תועלתני</a:t>
            </a:r>
          </a:p>
          <a:p>
            <a:pPr marL="342900" marR="0" lvl="0" indent="-342900" algn="r" defTabSz="914400" rtl="1" eaLnBrk="1" fontAlgn="auto" latinLnBrk="0" hangingPunct="1">
              <a:lnSpc>
                <a:spcPct val="96000"/>
              </a:lnSpc>
              <a:spcBef>
                <a:spcPts val="0"/>
              </a:spcBef>
              <a:spcAft>
                <a:spcPts val="0"/>
              </a:spcAft>
              <a:buClr>
                <a:schemeClr val="accent1">
                  <a:lumMod val="75000"/>
                </a:schemeClr>
              </a:buClr>
              <a:buSzPct val="90000"/>
              <a:buFont typeface="Wingdings 3" panose="05040102010807070707" pitchFamily="18" charset="2"/>
              <a:buChar char="Ù"/>
              <a:tabLst/>
              <a:defRPr/>
            </a:pPr>
            <a:r>
              <a:rPr kumimoji="0" lang="he"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אינטרס הנושים - הגדלת שיעור החוב שייפרע לנושים</a:t>
            </a:r>
          </a:p>
          <a:p>
            <a:pPr marL="342900" marR="0" lvl="0" indent="-342900" algn="r" defTabSz="914400" rtl="1" eaLnBrk="1" fontAlgn="auto" latinLnBrk="0" hangingPunct="1">
              <a:lnSpc>
                <a:spcPct val="96000"/>
              </a:lnSpc>
              <a:spcBef>
                <a:spcPts val="0"/>
              </a:spcBef>
              <a:spcAft>
                <a:spcPts val="0"/>
              </a:spcAft>
              <a:buClr>
                <a:schemeClr val="accent1">
                  <a:lumMod val="75000"/>
                </a:schemeClr>
              </a:buClr>
              <a:buSzPct val="90000"/>
              <a:buFont typeface="Wingdings 3" panose="05040102010807070707" pitchFamily="18" charset="2"/>
              <a:buChar char="Ù"/>
              <a:tabLst/>
              <a:defRPr/>
            </a:pPr>
            <a:r>
              <a:rPr kumimoji="0" lang="he"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אינטרס </a:t>
            </a:r>
            <a:r>
              <a:rPr kumimoji="0" lang="he-IL"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משקי כללי </a:t>
            </a:r>
            <a:r>
              <a:rPr kumimoji="0" lang="he"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 - וודאות והציבות </a:t>
            </a:r>
            <a:r>
              <a:rPr kumimoji="0" lang="he-IL"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ה</a:t>
            </a:r>
            <a:r>
              <a:rPr kumimoji="0" lang="he"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דין</a:t>
            </a:r>
            <a:r>
              <a:rPr kumimoji="0" lang="he-IL"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 ו</a:t>
            </a:r>
            <a:r>
              <a:rPr kumimoji="0" lang="he" sz="2800" b="0" i="0" u="none" strike="noStrike" kern="0" cap="none" spc="0" normalizeH="0" baseline="0" noProof="0" dirty="0">
                <a:ln>
                  <a:noFill/>
                </a:ln>
                <a:solidFill>
                  <a:srgbClr val="002060"/>
                </a:solidFill>
                <a:effectLst/>
                <a:uLnTx/>
                <a:uFillTx/>
                <a:latin typeface="David" panose="020E0502060401010101" pitchFamily="34" charset="-79"/>
                <a:cs typeface="David" panose="020E0502060401010101" pitchFamily="34" charset="-79"/>
              </a:rPr>
              <a:t>קיצור הליכים</a:t>
            </a:r>
          </a:p>
        </p:txBody>
      </p:sp>
    </p:spTree>
    <p:extLst>
      <p:ext uri="{BB962C8B-B14F-4D97-AF65-F5344CB8AC3E}">
        <p14:creationId xmlns:p14="http://schemas.microsoft.com/office/powerpoint/2010/main" val="364824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CaligraphMediu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38100">
          <a:solidFill>
            <a:srgbClr val="0070C0"/>
          </a:solidFill>
          <a:tailEnd type="none" w="lg" len="lg"/>
        </a:ln>
      </a:spPr>
      <a:bodyPr rtlCol="1"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8100">
          <a:solidFill>
            <a:srgbClr val="0070C0"/>
          </a:solidFill>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ln w="28575">
          <a:solidFill>
            <a:schemeClr val="accent1">
              <a:lumMod val="50000"/>
            </a:schemeClr>
          </a:solidFill>
        </a:ln>
      </a:spPr>
      <a:bodyPr wrap="square" rtlCol="1">
        <a:spAutoFit/>
      </a:bodyPr>
      <a:lstStyle>
        <a:defPPr algn="just" rtl="1">
          <a:defRPr sz="2000" dirty="0">
            <a:solidFill>
              <a:srgbClr val="002060"/>
            </a:solidFill>
            <a:latin typeface="Calibri" panose="020F0502020204030204" pitchFamily="34" charset="0"/>
            <a:cs typeface="Calibri" panose="020F050202020403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50446</TotalTime>
  <Words>1928</Words>
  <Application>Microsoft Office PowerPoint</Application>
  <PresentationFormat>מסך רחב</PresentationFormat>
  <Paragraphs>167</Paragraphs>
  <Slides>20</Slides>
  <Notes>1</Notes>
  <HiddenSlides>0</HiddenSlides>
  <MMClips>0</MMClips>
  <ScaleCrop>false</ScaleCrop>
  <HeadingPairs>
    <vt:vector size="6" baseType="variant">
      <vt:variant>
        <vt:lpstr>גופנים בשימוש</vt:lpstr>
      </vt:variant>
      <vt:variant>
        <vt:i4>8</vt:i4>
      </vt:variant>
      <vt:variant>
        <vt:lpstr>ערכת נושא</vt:lpstr>
      </vt:variant>
      <vt:variant>
        <vt:i4>4</vt:i4>
      </vt:variant>
      <vt:variant>
        <vt:lpstr>כותרות שקופיות</vt:lpstr>
      </vt:variant>
      <vt:variant>
        <vt:i4>20</vt:i4>
      </vt:variant>
    </vt:vector>
  </HeadingPairs>
  <TitlesOfParts>
    <vt:vector size="32" baseType="lpstr">
      <vt:lpstr>Guttman Kav</vt:lpstr>
      <vt:lpstr>Arial Narrow</vt:lpstr>
      <vt:lpstr>Wingdings</vt:lpstr>
      <vt:lpstr>Calibri</vt:lpstr>
      <vt:lpstr>David</vt:lpstr>
      <vt:lpstr>Arial</vt:lpstr>
      <vt:lpstr>Wingdings 3</vt:lpstr>
      <vt:lpstr>Calibri Light</vt:lpstr>
      <vt:lpstr>Office Theme</vt:lpstr>
      <vt:lpstr>1_Custom Design</vt:lpstr>
      <vt:lpstr>Custom Design</vt:lpstr>
      <vt:lpstr>Default Design</vt:lpstr>
      <vt:lpstr>מצגת של PowerPoint‏</vt:lpstr>
      <vt:lpstr>מצגת של PowerPoint‏</vt:lpstr>
      <vt:lpstr>תרחישים</vt:lpstr>
      <vt:lpstr>מצגת של PowerPoint‏</vt:lpstr>
      <vt:lpstr>החלטות באסיפות הנושים</vt:lpstr>
      <vt:lpstr>לאן פניה של החברה</vt:lpstr>
      <vt:lpstr>מטרות ההליכים </vt:lpstr>
      <vt:lpstr>הממשק בין פירוק לבין הבראה</vt:lpstr>
      <vt:lpstr>מצגת של PowerPoint‏</vt:lpstr>
      <vt:lpstr>'חדלות פרעון' :</vt:lpstr>
      <vt:lpstr>מצגת של PowerPoint‏</vt:lpstr>
      <vt:lpstr>מצגת של PowerPoint‏</vt:lpstr>
      <vt:lpstr>תכנית לשיקום כלכלי</vt:lpstr>
      <vt:lpstr>מצגת של PowerPoint‏</vt:lpstr>
      <vt:lpstr>מצגת של PowerPoint‏</vt:lpstr>
      <vt:lpstr>אישור בית המשפט באין רוב בכל אחת מאספות הסוג (ס' 87)</vt:lpstr>
      <vt:lpstr>  השופט מינץ בעניין י.ח.ד יזמות בע"מ נ' קרני </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חוק חדלות פירעון</dc:title>
  <dc:creator>Meir Kogman</dc:creator>
  <cp:lastModifiedBy>Eitan Orenstein</cp:lastModifiedBy>
  <cp:revision>304</cp:revision>
  <cp:lastPrinted>2021-12-19T13:45:50Z</cp:lastPrinted>
  <dcterms:created xsi:type="dcterms:W3CDTF">2020-02-09T14:11:53Z</dcterms:created>
  <dcterms:modified xsi:type="dcterms:W3CDTF">2025-11-17T07:09:37Z</dcterms:modified>
</cp:coreProperties>
</file>