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nter Bold" panose="020B0604020202020204" charset="0"/>
      <p:regular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Lato Bold" panose="020F0502020204030203" charset="0"/>
      <p:regular r:id="rId22"/>
    </p:embeddedFont>
    <p:embeddedFont>
      <p:font typeface="Montserrat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85804" autoAdjust="0"/>
  </p:normalViewPr>
  <p:slideViewPr>
    <p:cSldViewPr>
      <p:cViewPr varScale="1">
        <p:scale>
          <a:sx n="49" d="100"/>
          <a:sy n="49" d="100"/>
        </p:scale>
        <p:origin x="92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876E5E3-25FF-4E6E-ADCE-0E72A14200E6}" type="datetimeFigureOut">
              <a:rPr lang="he-IL" smtClean="0"/>
              <a:t>כ"ו/חשון/תשפ"ו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1973268-64AF-481C-A750-7F641FA4F4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250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3268-64AF-481C-A750-7F641FA4F46E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682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sv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22.sv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1202" y="6717111"/>
            <a:ext cx="4416295" cy="4416295"/>
          </a:xfrm>
          <a:custGeom>
            <a:avLst/>
            <a:gdLst/>
            <a:ahLst/>
            <a:cxnLst/>
            <a:rect l="l" t="t" r="r" b="b"/>
            <a:pathLst>
              <a:path w="4416295" h="4416295">
                <a:moveTo>
                  <a:pt x="0" y="0"/>
                </a:moveTo>
                <a:lnTo>
                  <a:pt x="4416295" y="0"/>
                </a:lnTo>
                <a:lnTo>
                  <a:pt x="4416295" y="4416295"/>
                </a:lnTo>
                <a:lnTo>
                  <a:pt x="0" y="4416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5127011" y="0"/>
            <a:ext cx="3160989" cy="3160989"/>
          </a:xfrm>
          <a:custGeom>
            <a:avLst/>
            <a:gdLst/>
            <a:ahLst/>
            <a:cxnLst/>
            <a:rect l="l" t="t" r="r" b="b"/>
            <a:pathLst>
              <a:path w="3160989" h="3160989">
                <a:moveTo>
                  <a:pt x="3160989" y="3160989"/>
                </a:moveTo>
                <a:lnTo>
                  <a:pt x="0" y="3160989"/>
                </a:lnTo>
                <a:lnTo>
                  <a:pt x="0" y="0"/>
                </a:lnTo>
                <a:lnTo>
                  <a:pt x="3160989" y="0"/>
                </a:lnTo>
                <a:lnTo>
                  <a:pt x="3160989" y="3160989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8801" y="315988"/>
            <a:ext cx="6631955" cy="956532"/>
          </a:xfrm>
          <a:custGeom>
            <a:avLst/>
            <a:gdLst/>
            <a:ahLst/>
            <a:cxnLst/>
            <a:rect l="l" t="t" r="r" b="b"/>
            <a:pathLst>
              <a:path w="6631955" h="956532">
                <a:moveTo>
                  <a:pt x="0" y="0"/>
                </a:moveTo>
                <a:lnTo>
                  <a:pt x="6631954" y="0"/>
                </a:lnTo>
                <a:lnTo>
                  <a:pt x="6631954" y="956532"/>
                </a:lnTo>
                <a:lnTo>
                  <a:pt x="0" y="9565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88769" y="2488881"/>
            <a:ext cx="13684387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996"/>
              </a:lnSpc>
            </a:pPr>
            <a:r>
              <a:rPr lang="he-IL" sz="6084" b="1" spc="383" dirty="0">
                <a:solidFill>
                  <a:srgbClr val="1C477C"/>
                </a:solidFill>
                <a:latin typeface="Montserrat Bold"/>
                <a:ea typeface="Montserrat Bold"/>
                <a:sym typeface="Montserrat Bold"/>
                <a:rtl/>
              </a:rPr>
              <a:t> תיקון </a:t>
            </a:r>
            <a:r>
              <a:rPr lang="en-US" sz="6084" b="1" spc="383" dirty="0">
                <a:solidFill>
                  <a:srgbClr val="1C477C"/>
                </a:solidFill>
                <a:latin typeface="Montserrat Bold"/>
                <a:ea typeface="Montserrat Bold"/>
                <a:sym typeface="Montserrat Bold"/>
              </a:rPr>
              <a:t>9</a:t>
            </a:r>
            <a:r>
              <a:rPr lang="he-IL" sz="6084" b="1" spc="383" dirty="0">
                <a:solidFill>
                  <a:srgbClr val="1C477C"/>
                </a:solidFill>
                <a:latin typeface="Montserrat Bold"/>
                <a:ea typeface="Montserrat Bold"/>
                <a:sym typeface="Montserrat Bold"/>
                <a:rtl/>
              </a:rPr>
              <a:t> לחוק חדלות פירעון –</a:t>
            </a:r>
          </a:p>
          <a:p>
            <a:pPr algn="ctr" rtl="1">
              <a:lnSpc>
                <a:spcPts val="6996"/>
              </a:lnSpc>
            </a:pPr>
            <a:r>
              <a:rPr lang="he-IL" sz="6084" b="1" spc="383" dirty="0">
                <a:solidFill>
                  <a:srgbClr val="1C477C"/>
                </a:solidFill>
                <a:latin typeface="Montserrat Bold"/>
                <a:ea typeface="Montserrat Bold"/>
                <a:sym typeface="Montserrat Bold"/>
                <a:rtl/>
              </a:rPr>
              <a:t> עיכוב הליכים לתאגידים וליחידים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17418" y="5312372"/>
            <a:ext cx="13755737" cy="513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83"/>
              </a:lnSpc>
              <a:spcBef>
                <a:spcPct val="0"/>
              </a:spcBef>
            </a:pPr>
            <a:r>
              <a:rPr lang="he-IL" sz="3130" b="1" spc="250" dirty="0">
                <a:solidFill>
                  <a:srgbClr val="1C477C"/>
                </a:solidFill>
                <a:latin typeface="Lato Bold"/>
                <a:ea typeface="Lato Bold"/>
                <a:sym typeface="Lato Bold"/>
                <a:rtl/>
              </a:rPr>
              <a:t>מצגת לכנס ”חדלות פירעון: האם חוקי המשחק השתנו?” – מכון ספרא </a:t>
            </a:r>
          </a:p>
        </p:txBody>
      </p:sp>
      <p:sp>
        <p:nvSpPr>
          <p:cNvPr id="7" name="Freeform 7"/>
          <p:cNvSpPr/>
          <p:nvPr/>
        </p:nvSpPr>
        <p:spPr>
          <a:xfrm rot="1449300">
            <a:off x="5811095" y="9172926"/>
            <a:ext cx="633549" cy="1029517"/>
          </a:xfrm>
          <a:custGeom>
            <a:avLst/>
            <a:gdLst/>
            <a:ahLst/>
            <a:cxnLst/>
            <a:rect l="l" t="t" r="r" b="b"/>
            <a:pathLst>
              <a:path w="633549" h="1029517">
                <a:moveTo>
                  <a:pt x="0" y="0"/>
                </a:moveTo>
                <a:lnTo>
                  <a:pt x="633549" y="0"/>
                </a:lnTo>
                <a:lnTo>
                  <a:pt x="633549" y="1029517"/>
                </a:lnTo>
                <a:lnTo>
                  <a:pt x="0" y="10295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33600" y="7199389"/>
            <a:ext cx="6548586" cy="2790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83"/>
              </a:lnSpc>
              <a:spcBef>
                <a:spcPct val="0"/>
              </a:spcBef>
            </a:pPr>
            <a:r>
              <a:rPr lang="he-IL" sz="2630" b="1" spc="210" dirty="0">
                <a:solidFill>
                  <a:srgbClr val="1C477C"/>
                </a:solidFill>
                <a:latin typeface="Lato Bold"/>
                <a:ea typeface="Lato Bold"/>
                <a:sym typeface="Lato Bold"/>
                <a:rtl/>
              </a:rPr>
              <a:t>לירון נעים, עו"ד</a:t>
            </a:r>
          </a:p>
          <a:p>
            <a:pPr algn="r" rtl="1">
              <a:lnSpc>
                <a:spcPts val="3683"/>
              </a:lnSpc>
              <a:spcBef>
                <a:spcPct val="0"/>
              </a:spcBef>
            </a:pPr>
            <a:r>
              <a:rPr lang="he-IL" sz="2630" b="1" spc="210" dirty="0">
                <a:solidFill>
                  <a:srgbClr val="1C477C"/>
                </a:solidFill>
                <a:latin typeface="Lato Bold"/>
                <a:ea typeface="Lato Bold"/>
                <a:sym typeface="Lato Bold"/>
                <a:rtl/>
              </a:rPr>
              <a:t>ראש האשכול הכלכלי</a:t>
            </a:r>
          </a:p>
          <a:p>
            <a:pPr algn="r" rtl="1">
              <a:lnSpc>
                <a:spcPts val="3683"/>
              </a:lnSpc>
              <a:spcBef>
                <a:spcPct val="0"/>
              </a:spcBef>
            </a:pPr>
            <a:r>
              <a:rPr lang="he-IL" sz="2630" b="1" spc="210" dirty="0">
                <a:solidFill>
                  <a:srgbClr val="1C477C"/>
                </a:solidFill>
                <a:latin typeface="Lato Bold"/>
                <a:ea typeface="Lato Bold"/>
                <a:sym typeface="Lato Bold"/>
                <a:rtl/>
              </a:rPr>
              <a:t>ייעוץ וחקיקה (כלכלי), משרד המשפטים</a:t>
            </a:r>
          </a:p>
          <a:p>
            <a:pPr algn="r" rtl="1">
              <a:lnSpc>
                <a:spcPts val="3683"/>
              </a:lnSpc>
              <a:spcBef>
                <a:spcPct val="0"/>
              </a:spcBef>
            </a:pPr>
            <a:endParaRPr lang="he-IL" sz="2630" b="1" spc="210" dirty="0">
              <a:solidFill>
                <a:srgbClr val="1C477C"/>
              </a:solidFill>
              <a:latin typeface="Lato Bold"/>
              <a:ea typeface="Lato Bold"/>
              <a:sym typeface="Lato Bold"/>
              <a:rtl/>
            </a:endParaRPr>
          </a:p>
          <a:p>
            <a:pPr algn="l">
              <a:lnSpc>
                <a:spcPts val="3683"/>
              </a:lnSpc>
              <a:spcBef>
                <a:spcPct val="0"/>
              </a:spcBef>
            </a:pPr>
            <a:endParaRPr lang="he-IL" sz="2630" b="1" spc="210" dirty="0">
              <a:solidFill>
                <a:srgbClr val="1C477C"/>
              </a:solidFill>
              <a:latin typeface="Lato Bold"/>
              <a:ea typeface="Lato Bold"/>
              <a:sym typeface="Lato Bold"/>
              <a:rtl/>
            </a:endParaRPr>
          </a:p>
          <a:p>
            <a:pPr algn="r" rtl="1">
              <a:lnSpc>
                <a:spcPts val="3683"/>
              </a:lnSpc>
              <a:spcBef>
                <a:spcPct val="0"/>
              </a:spcBef>
            </a:pPr>
            <a:r>
              <a:rPr lang="he-IL" sz="2630" b="1" spc="210" dirty="0">
                <a:solidFill>
                  <a:srgbClr val="1C477C"/>
                </a:solidFill>
                <a:latin typeface="Lato Bold"/>
                <a:ea typeface="Lato Bold"/>
                <a:sym typeface="Lato Bold"/>
                <a:rtl/>
              </a:rPr>
              <a:t>נובמבר </a:t>
            </a:r>
            <a:r>
              <a:rPr lang="en-US" sz="2630" b="1" spc="210" dirty="0">
                <a:solidFill>
                  <a:srgbClr val="1C477C"/>
                </a:solidFill>
                <a:latin typeface="Lato Bold"/>
                <a:ea typeface="Lato Bold"/>
                <a:sym typeface="Lato Bold"/>
              </a:rPr>
              <a:t>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7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20039" y="845497"/>
            <a:ext cx="8950620" cy="8938085"/>
          </a:xfrm>
          <a:custGeom>
            <a:avLst/>
            <a:gdLst/>
            <a:ahLst/>
            <a:cxnLst/>
            <a:rect l="l" t="t" r="r" b="b"/>
            <a:pathLst>
              <a:path w="8950620" h="8938085">
                <a:moveTo>
                  <a:pt x="0" y="0"/>
                </a:moveTo>
                <a:lnTo>
                  <a:pt x="8950620" y="0"/>
                </a:lnTo>
                <a:lnTo>
                  <a:pt x="8950620" y="8938085"/>
                </a:lnTo>
                <a:lnTo>
                  <a:pt x="0" y="89380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179558" y="-575781"/>
            <a:ext cx="4602332" cy="4602332"/>
          </a:xfrm>
          <a:custGeom>
            <a:avLst/>
            <a:gdLst/>
            <a:ahLst/>
            <a:cxnLst/>
            <a:rect l="l" t="t" r="r" b="b"/>
            <a:pathLst>
              <a:path w="4602332" h="4602332">
                <a:moveTo>
                  <a:pt x="0" y="4602332"/>
                </a:moveTo>
                <a:lnTo>
                  <a:pt x="4602331" y="4602332"/>
                </a:lnTo>
                <a:lnTo>
                  <a:pt x="4602331" y="0"/>
                </a:lnTo>
                <a:lnTo>
                  <a:pt x="0" y="0"/>
                </a:lnTo>
                <a:lnTo>
                  <a:pt x="0" y="4602332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5556010" y="7660254"/>
            <a:ext cx="2731990" cy="2731990"/>
          </a:xfrm>
          <a:custGeom>
            <a:avLst/>
            <a:gdLst/>
            <a:ahLst/>
            <a:cxnLst/>
            <a:rect l="l" t="t" r="r" b="b"/>
            <a:pathLst>
              <a:path w="2731990" h="2731990">
                <a:moveTo>
                  <a:pt x="2731990" y="0"/>
                </a:moveTo>
                <a:lnTo>
                  <a:pt x="0" y="0"/>
                </a:lnTo>
                <a:lnTo>
                  <a:pt x="0" y="2731990"/>
                </a:lnTo>
                <a:lnTo>
                  <a:pt x="2731990" y="2731990"/>
                </a:lnTo>
                <a:lnTo>
                  <a:pt x="273199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1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10116" r="10116"/>
          <a:stretch>
            <a:fillRect/>
          </a:stretch>
        </p:blipFill>
        <p:spPr>
          <a:xfrm>
            <a:off x="-213572" y="0"/>
            <a:ext cx="18501572" cy="10503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72896" y="46484"/>
            <a:ext cx="7815103" cy="10287000"/>
            <a:chOff x="0" y="0"/>
            <a:chExt cx="1068069" cy="14058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8069" cy="1405896"/>
            </a:xfrm>
            <a:custGeom>
              <a:avLst/>
              <a:gdLst/>
              <a:ahLst/>
              <a:cxnLst/>
              <a:rect l="l" t="t" r="r" b="b"/>
              <a:pathLst>
                <a:path w="1068069" h="1405896">
                  <a:moveTo>
                    <a:pt x="0" y="0"/>
                  </a:moveTo>
                  <a:lnTo>
                    <a:pt x="1068069" y="0"/>
                  </a:lnTo>
                  <a:lnTo>
                    <a:pt x="1068069" y="1405896"/>
                  </a:lnTo>
                  <a:lnTo>
                    <a:pt x="0" y="1405896"/>
                  </a:lnTo>
                  <a:close/>
                </a:path>
              </a:pathLst>
            </a:custGeom>
            <a:blipFill>
              <a:blip r:embed="rId2"/>
              <a:stretch>
                <a:fillRect l="-26462" r="-103458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flipV="1">
            <a:off x="10472897" y="0"/>
            <a:ext cx="5189984" cy="5189984"/>
          </a:xfrm>
          <a:custGeom>
            <a:avLst/>
            <a:gdLst/>
            <a:ahLst/>
            <a:cxnLst/>
            <a:rect l="l" t="t" r="r" b="b"/>
            <a:pathLst>
              <a:path w="5189984" h="5189984">
                <a:moveTo>
                  <a:pt x="0" y="5189984"/>
                </a:moveTo>
                <a:lnTo>
                  <a:pt x="5189984" y="5189984"/>
                </a:lnTo>
                <a:lnTo>
                  <a:pt x="5189984" y="0"/>
                </a:lnTo>
                <a:lnTo>
                  <a:pt x="0" y="0"/>
                </a:lnTo>
                <a:lnTo>
                  <a:pt x="0" y="5189984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337654" y="3997919"/>
            <a:ext cx="6085589" cy="144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 algn="ctr" rtl="1">
              <a:lnSpc>
                <a:spcPts val="5454"/>
              </a:lnSpc>
              <a:spcBef>
                <a:spcPct val="0"/>
              </a:spcBef>
            </a:pPr>
            <a:r>
              <a:rPr lang="he-IL" sz="6600" b="1" spc="204" dirty="0">
                <a:solidFill>
                  <a:schemeClr val="bg1"/>
                </a:solidFill>
                <a:latin typeface="Lato Bold"/>
                <a:ea typeface="Lato Bold"/>
                <a:sym typeface="Montserrat Bold"/>
                <a:rtl/>
              </a:rPr>
              <a:t>אז על מה נדבר היום?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48678" y="2109194"/>
            <a:ext cx="8574777" cy="2863996"/>
            <a:chOff x="0" y="-76200"/>
            <a:chExt cx="11433036" cy="381866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76200"/>
              <a:ext cx="11433036" cy="178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5454"/>
                </a:lnSpc>
                <a:spcBef>
                  <a:spcPct val="0"/>
                </a:spcBef>
              </a:pPr>
              <a:r>
                <a:rPr lang="he-IL" sz="3408" b="1" spc="204" dirty="0">
                  <a:solidFill>
                    <a:srgbClr val="121126"/>
                  </a:solidFill>
                  <a:latin typeface="Lato Bold"/>
                  <a:ea typeface="Lato Bold"/>
                  <a:sym typeface="Inter Bold"/>
                  <a:rtl/>
                </a:rPr>
                <a:t>1. האבולוציה של פרק עיכוב ההליכים בחוק חדלות פירעון -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4791" y="1980184"/>
              <a:ext cx="9767112" cy="17622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5454"/>
                </a:lnSpc>
                <a:spcBef>
                  <a:spcPct val="0"/>
                </a:spcBef>
              </a:pPr>
              <a:r>
                <a:rPr lang="he-IL" sz="3408" b="1" spc="204" dirty="0">
                  <a:solidFill>
                    <a:srgbClr val="121126"/>
                  </a:solidFill>
                  <a:latin typeface="Lato Bold"/>
                  <a:ea typeface="Lato Bold"/>
                  <a:sym typeface="Lato Bold"/>
                  <a:rtl/>
                </a:rPr>
                <a:t>מתיקון </a:t>
              </a:r>
              <a:r>
                <a:rPr lang="en-US" sz="3408" b="1" spc="204" dirty="0">
                  <a:solidFill>
                    <a:srgbClr val="121126"/>
                  </a:solidFill>
                  <a:latin typeface="Lato Bold"/>
                  <a:ea typeface="Lato Bold"/>
                  <a:sym typeface="Lato Bold"/>
                  <a:rtl/>
                </a:rPr>
                <a:t>4</a:t>
              </a:r>
              <a:r>
                <a:rPr lang="he-IL" sz="3408" b="1" spc="204" dirty="0">
                  <a:solidFill>
                    <a:srgbClr val="121126"/>
                  </a:solidFill>
                  <a:latin typeface="Lato Bold"/>
                  <a:ea typeface="Lato Bold"/>
                  <a:sym typeface="Lato Bold"/>
                  <a:rtl/>
                </a:rPr>
                <a:t> לתיקון </a:t>
              </a:r>
              <a:r>
                <a:rPr lang="en-US" sz="3408" b="1" spc="204" dirty="0">
                  <a:solidFill>
                    <a:srgbClr val="121126"/>
                  </a:solidFill>
                  <a:latin typeface="Lato Bold"/>
                  <a:ea typeface="Lato Bold"/>
                  <a:sym typeface="Lato Bold"/>
                  <a:rtl/>
                </a:rPr>
                <a:t>9</a:t>
              </a:r>
              <a:r>
                <a:rPr lang="he-IL" sz="3408" b="1" spc="204" dirty="0">
                  <a:solidFill>
                    <a:srgbClr val="121126"/>
                  </a:solidFill>
                  <a:latin typeface="Lato Bold"/>
                  <a:ea typeface="Lato Bold"/>
                  <a:sym typeface="Lato Bold"/>
                  <a:rtl/>
                </a:rPr>
                <a:t>: מה קובע תיקון </a:t>
              </a:r>
              <a:r>
                <a:rPr lang="en-US" sz="3408" b="1" spc="204" dirty="0">
                  <a:solidFill>
                    <a:srgbClr val="121126"/>
                  </a:solidFill>
                  <a:latin typeface="Lato Bold"/>
                  <a:ea typeface="Lato Bold"/>
                  <a:sym typeface="Lato Bold"/>
                  <a:rtl/>
                </a:rPr>
                <a:t>9</a:t>
              </a:r>
              <a:r>
                <a:rPr lang="he-IL" sz="3408" b="1" spc="204" dirty="0">
                  <a:solidFill>
                    <a:srgbClr val="121126"/>
                  </a:solidFill>
                  <a:latin typeface="Lato Bold"/>
                  <a:ea typeface="Lato Bold"/>
                  <a:sym typeface="Lato Bold"/>
                  <a:rtl/>
                </a:rPr>
                <a:t> שייכנס לתוקף בקרוב?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21150" y="5924218"/>
            <a:ext cx="8574777" cy="1333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5454"/>
              </a:lnSpc>
              <a:spcBef>
                <a:spcPct val="0"/>
              </a:spcBef>
            </a:pPr>
            <a:r>
              <a:rPr lang="he-IL" sz="3408" b="1" spc="204" dirty="0">
                <a:solidFill>
                  <a:srgbClr val="121126"/>
                </a:solidFill>
                <a:latin typeface="Lato Bold"/>
                <a:ea typeface="Lato Bold"/>
                <a:sym typeface="Inter Bold"/>
                <a:rtl/>
              </a:rPr>
              <a:t>2. הבשורות המרכזיות של תיקון </a:t>
            </a:r>
            <a:r>
              <a:rPr lang="en-US" sz="3408" b="1" spc="204" dirty="0">
                <a:solidFill>
                  <a:srgbClr val="121126"/>
                </a:solidFill>
                <a:latin typeface="Lato Bold"/>
                <a:ea typeface="Lato Bold"/>
                <a:sym typeface="Inter Bold"/>
                <a:rtl/>
              </a:rPr>
              <a:t>9</a:t>
            </a:r>
            <a:r>
              <a:rPr lang="he-IL" sz="3408" b="1" spc="204" dirty="0">
                <a:solidFill>
                  <a:srgbClr val="121126"/>
                </a:solidFill>
                <a:latin typeface="Lato Bold"/>
                <a:ea typeface="Lato Bold"/>
                <a:sym typeface="Inter Bold"/>
                <a:rtl/>
              </a:rPr>
              <a:t> לחייבים ולנושים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77905" y="8117845"/>
            <a:ext cx="8357412" cy="634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362"/>
              </a:lnSpc>
            </a:pPr>
            <a:r>
              <a:rPr lang="he-IL" sz="3408" b="1" spc="204" dirty="0">
                <a:solidFill>
                  <a:srgbClr val="121126"/>
                </a:solidFill>
                <a:latin typeface="Lato Bold"/>
                <a:ea typeface="Lato Bold"/>
                <a:sym typeface="Inter Bold"/>
                <a:rtl/>
              </a:rPr>
              <a:t>3. סוגיות</a:t>
            </a:r>
            <a:r>
              <a:rPr lang="he-IL" sz="3830" b="1" dirty="0">
                <a:solidFill>
                  <a:srgbClr val="121126"/>
                </a:solidFill>
                <a:latin typeface="Inter Bold"/>
                <a:ea typeface="Inter Bold"/>
                <a:sym typeface="Inter Bold"/>
                <a:rtl/>
              </a:rPr>
              <a:t> </a:t>
            </a:r>
            <a:r>
              <a:rPr lang="he-IL" sz="3408" b="1" spc="204" dirty="0">
                <a:solidFill>
                  <a:srgbClr val="121126"/>
                </a:solidFill>
                <a:latin typeface="Lato Bold"/>
                <a:ea typeface="Lato Bold"/>
                <a:sym typeface="Inter Bold"/>
                <a:rtl/>
              </a:rPr>
              <a:t>מרכזיות</a:t>
            </a:r>
            <a:r>
              <a:rPr lang="he-IL" sz="3830" b="1" dirty="0">
                <a:solidFill>
                  <a:srgbClr val="121126"/>
                </a:solidFill>
                <a:latin typeface="Inter Bold"/>
                <a:ea typeface="Inter Bold"/>
                <a:sym typeface="Inter Bold"/>
                <a:rtl/>
              </a:rPr>
              <a:t> </a:t>
            </a:r>
            <a:r>
              <a:rPr lang="he-IL" sz="3408" b="1" spc="204" dirty="0">
                <a:solidFill>
                  <a:srgbClr val="121126"/>
                </a:solidFill>
                <a:latin typeface="Lato Bold"/>
                <a:ea typeface="Lato Bold"/>
                <a:sym typeface="Inter Bold"/>
                <a:rtl/>
              </a:rPr>
              <a:t>שנדונו</a:t>
            </a:r>
            <a:r>
              <a:rPr lang="he-IL" sz="3830" b="1" dirty="0">
                <a:solidFill>
                  <a:srgbClr val="121126"/>
                </a:solidFill>
                <a:latin typeface="Inter Bold"/>
                <a:ea typeface="Inter Bold"/>
                <a:sym typeface="Inter Bold"/>
                <a:rtl/>
              </a:rPr>
              <a:t> </a:t>
            </a:r>
            <a:r>
              <a:rPr lang="he-IL" sz="3408" b="1" spc="204" dirty="0">
                <a:solidFill>
                  <a:srgbClr val="121126"/>
                </a:solidFill>
                <a:latin typeface="Lato Bold"/>
                <a:ea typeface="Lato Bold"/>
                <a:sym typeface="Inter Bold"/>
                <a:rtl/>
              </a:rPr>
              <a:t>בוועדת</a:t>
            </a:r>
            <a:r>
              <a:rPr lang="he-IL" sz="3830" b="1" dirty="0">
                <a:solidFill>
                  <a:srgbClr val="121126"/>
                </a:solidFill>
                <a:latin typeface="Inter Bold"/>
                <a:ea typeface="Inter Bold"/>
                <a:sym typeface="Inter Bold"/>
                <a:rtl/>
              </a:rPr>
              <a:t> </a:t>
            </a:r>
            <a:r>
              <a:rPr lang="he-IL" sz="3408" b="1" spc="204" dirty="0">
                <a:solidFill>
                  <a:srgbClr val="121126"/>
                </a:solidFill>
                <a:latin typeface="Lato Bold"/>
                <a:ea typeface="Lato Bold"/>
                <a:sym typeface="Inter Bold"/>
                <a:rtl/>
              </a:rPr>
              <a:t>חוקה</a:t>
            </a:r>
          </a:p>
        </p:txBody>
      </p:sp>
      <p:sp>
        <p:nvSpPr>
          <p:cNvPr id="20" name="Freeform 20"/>
          <p:cNvSpPr/>
          <p:nvPr/>
        </p:nvSpPr>
        <p:spPr>
          <a:xfrm>
            <a:off x="239202" y="177709"/>
            <a:ext cx="5900203" cy="850991"/>
          </a:xfrm>
          <a:custGeom>
            <a:avLst/>
            <a:gdLst/>
            <a:ahLst/>
            <a:cxnLst/>
            <a:rect l="l" t="t" r="r" b="b"/>
            <a:pathLst>
              <a:path w="5900203" h="850991">
                <a:moveTo>
                  <a:pt x="0" y="0"/>
                </a:moveTo>
                <a:lnTo>
                  <a:pt x="5900202" y="0"/>
                </a:lnTo>
                <a:lnTo>
                  <a:pt x="5900202" y="850991"/>
                </a:lnTo>
                <a:lnTo>
                  <a:pt x="0" y="8509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87797" y="9436009"/>
            <a:ext cx="5900203" cy="850991"/>
          </a:xfrm>
          <a:custGeom>
            <a:avLst/>
            <a:gdLst/>
            <a:ahLst/>
            <a:cxnLst/>
            <a:rect l="l" t="t" r="r" b="b"/>
            <a:pathLst>
              <a:path w="5900203" h="850991">
                <a:moveTo>
                  <a:pt x="0" y="0"/>
                </a:moveTo>
                <a:lnTo>
                  <a:pt x="5900203" y="0"/>
                </a:lnTo>
                <a:lnTo>
                  <a:pt x="5900203" y="850991"/>
                </a:lnTo>
                <a:lnTo>
                  <a:pt x="0" y="8509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2536753" y="-163428"/>
            <a:ext cx="5751247" cy="5751247"/>
          </a:xfrm>
          <a:custGeom>
            <a:avLst/>
            <a:gdLst/>
            <a:ahLst/>
            <a:cxnLst/>
            <a:rect l="l" t="t" r="r" b="b"/>
            <a:pathLst>
              <a:path w="5751247" h="5751247">
                <a:moveTo>
                  <a:pt x="5751247" y="5751248"/>
                </a:moveTo>
                <a:lnTo>
                  <a:pt x="0" y="5751248"/>
                </a:lnTo>
                <a:lnTo>
                  <a:pt x="0" y="0"/>
                </a:lnTo>
                <a:lnTo>
                  <a:pt x="5751247" y="0"/>
                </a:lnTo>
                <a:lnTo>
                  <a:pt x="5751247" y="5751248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0" y="127246"/>
            <a:ext cx="2545808" cy="2545808"/>
          </a:xfrm>
          <a:custGeom>
            <a:avLst/>
            <a:gdLst/>
            <a:ahLst/>
            <a:cxnLst/>
            <a:rect l="l" t="t" r="r" b="b"/>
            <a:pathLst>
              <a:path w="2545808" h="2545808">
                <a:moveTo>
                  <a:pt x="0" y="2545808"/>
                </a:moveTo>
                <a:lnTo>
                  <a:pt x="2545808" y="2545808"/>
                </a:lnTo>
                <a:lnTo>
                  <a:pt x="2545808" y="0"/>
                </a:lnTo>
                <a:lnTo>
                  <a:pt x="0" y="0"/>
                </a:lnTo>
                <a:lnTo>
                  <a:pt x="0" y="2545808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545808" y="2695974"/>
            <a:ext cx="5864520" cy="1922830"/>
            <a:chOff x="0" y="0"/>
            <a:chExt cx="1289888" cy="4229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89888" cy="422922"/>
            </a:xfrm>
            <a:custGeom>
              <a:avLst/>
              <a:gdLst/>
              <a:ahLst/>
              <a:cxnLst/>
              <a:rect l="l" t="t" r="r" b="b"/>
              <a:pathLst>
                <a:path w="1289888" h="422922">
                  <a:moveTo>
                    <a:pt x="67327" y="0"/>
                  </a:moveTo>
                  <a:lnTo>
                    <a:pt x="1222562" y="0"/>
                  </a:lnTo>
                  <a:cubicBezTo>
                    <a:pt x="1259745" y="0"/>
                    <a:pt x="1289888" y="30143"/>
                    <a:pt x="1289888" y="67327"/>
                  </a:cubicBezTo>
                  <a:lnTo>
                    <a:pt x="1289888" y="355596"/>
                  </a:lnTo>
                  <a:cubicBezTo>
                    <a:pt x="1289888" y="392779"/>
                    <a:pt x="1259745" y="422922"/>
                    <a:pt x="1222562" y="422922"/>
                  </a:cubicBezTo>
                  <a:lnTo>
                    <a:pt x="67327" y="422922"/>
                  </a:lnTo>
                  <a:cubicBezTo>
                    <a:pt x="30143" y="422922"/>
                    <a:pt x="0" y="392779"/>
                    <a:pt x="0" y="355596"/>
                  </a:cubicBezTo>
                  <a:lnTo>
                    <a:pt x="0" y="67327"/>
                  </a:lnTo>
                  <a:cubicBezTo>
                    <a:pt x="0" y="30143"/>
                    <a:pt x="30143" y="0"/>
                    <a:pt x="67327" y="0"/>
                  </a:cubicBezTo>
                  <a:close/>
                </a:path>
              </a:pathLst>
            </a:custGeom>
            <a:solidFill>
              <a:srgbClr val="1C477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289888" cy="470547"/>
            </a:xfrm>
            <a:prstGeom prst="rect">
              <a:avLst/>
            </a:prstGeom>
          </p:spPr>
          <p:txBody>
            <a:bodyPr lIns="60830" tIns="60830" rIns="60830" bIns="6083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715742" y="3090679"/>
            <a:ext cx="5264524" cy="1208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454"/>
              </a:lnSpc>
              <a:spcBef>
                <a:spcPct val="0"/>
              </a:spcBef>
            </a:pPr>
            <a:r>
              <a:rPr lang="he-IL" sz="3408" b="1" spc="204" dirty="0">
                <a:solidFill>
                  <a:schemeClr val="bg1"/>
                </a:solidFill>
                <a:latin typeface="Lato Bold"/>
                <a:ea typeface="Lato Bold"/>
                <a:sym typeface="Inter Bold"/>
                <a:rtl/>
              </a:rPr>
              <a:t>חלק י’ -</a:t>
            </a:r>
          </a:p>
          <a:p>
            <a:pPr algn="ctr" rtl="1">
              <a:lnSpc>
                <a:spcPts val="4191"/>
              </a:lnSpc>
              <a:spcBef>
                <a:spcPct val="0"/>
              </a:spcBef>
            </a:pPr>
            <a:r>
              <a:rPr lang="he-IL" sz="3408" b="1" spc="204" dirty="0">
                <a:solidFill>
                  <a:schemeClr val="bg1"/>
                </a:solidFill>
                <a:latin typeface="Lato Bold"/>
                <a:ea typeface="Lato Bold"/>
                <a:sym typeface="Inter Bold"/>
                <a:rtl/>
              </a:rPr>
              <a:t>הסדרי</a:t>
            </a:r>
            <a:r>
              <a:rPr lang="he-IL" sz="2993" b="1" dirty="0">
                <a:solidFill>
                  <a:schemeClr val="bg1"/>
                </a:solidFill>
                <a:latin typeface="Lato Bold" panose="020B0604020202020204" charset="0"/>
                <a:ea typeface="Lato Bold" panose="020B0604020202020204" charset="0"/>
                <a:sym typeface="Inter Bold"/>
                <a:rtl/>
              </a:rPr>
              <a:t> </a:t>
            </a:r>
            <a:r>
              <a:rPr lang="he-IL" sz="3408" b="1" spc="204" dirty="0">
                <a:solidFill>
                  <a:schemeClr val="bg1"/>
                </a:solidFill>
                <a:latin typeface="Lato Bold"/>
                <a:ea typeface="Lato Bold"/>
                <a:sym typeface="Inter Bold"/>
                <a:rtl/>
              </a:rPr>
              <a:t>חוב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84606" y="6494763"/>
            <a:ext cx="5275540" cy="3515292"/>
            <a:chOff x="0" y="0"/>
            <a:chExt cx="2001439" cy="133363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01439" cy="1333635"/>
            </a:xfrm>
            <a:custGeom>
              <a:avLst/>
              <a:gdLst/>
              <a:ahLst/>
              <a:cxnLst/>
              <a:rect l="l" t="t" r="r" b="b"/>
              <a:pathLst>
                <a:path w="2001439" h="1333635">
                  <a:moveTo>
                    <a:pt x="74843" y="0"/>
                  </a:moveTo>
                  <a:lnTo>
                    <a:pt x="1926596" y="0"/>
                  </a:lnTo>
                  <a:cubicBezTo>
                    <a:pt x="1946446" y="0"/>
                    <a:pt x="1965482" y="7885"/>
                    <a:pt x="1979518" y="21921"/>
                  </a:cubicBezTo>
                  <a:cubicBezTo>
                    <a:pt x="1993554" y="35957"/>
                    <a:pt x="2001439" y="54993"/>
                    <a:pt x="2001439" y="74843"/>
                  </a:cubicBezTo>
                  <a:lnTo>
                    <a:pt x="2001439" y="1258792"/>
                  </a:lnTo>
                  <a:cubicBezTo>
                    <a:pt x="2001439" y="1278641"/>
                    <a:pt x="1993554" y="1297678"/>
                    <a:pt x="1979518" y="1311714"/>
                  </a:cubicBezTo>
                  <a:cubicBezTo>
                    <a:pt x="1965482" y="1325750"/>
                    <a:pt x="1946446" y="1333635"/>
                    <a:pt x="1926596" y="1333635"/>
                  </a:cubicBezTo>
                  <a:lnTo>
                    <a:pt x="74843" y="1333635"/>
                  </a:lnTo>
                  <a:cubicBezTo>
                    <a:pt x="33508" y="1333635"/>
                    <a:pt x="0" y="1300126"/>
                    <a:pt x="0" y="1258792"/>
                  </a:cubicBezTo>
                  <a:lnTo>
                    <a:pt x="0" y="74843"/>
                  </a:lnTo>
                  <a:cubicBezTo>
                    <a:pt x="0" y="54993"/>
                    <a:pt x="7885" y="35957"/>
                    <a:pt x="21921" y="21921"/>
                  </a:cubicBezTo>
                  <a:cubicBezTo>
                    <a:pt x="35957" y="7885"/>
                    <a:pt x="54993" y="0"/>
                    <a:pt x="74843" y="0"/>
                  </a:cubicBezTo>
                  <a:close/>
                </a:path>
              </a:pathLst>
            </a:custGeom>
            <a:solidFill>
              <a:srgbClr val="0081C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001439" cy="1371735"/>
            </a:xfrm>
            <a:prstGeom prst="rect">
              <a:avLst/>
            </a:prstGeom>
          </p:spPr>
          <p:txBody>
            <a:bodyPr lIns="35266" tIns="35266" rIns="35266" bIns="35266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50274" y="6618988"/>
            <a:ext cx="4819194" cy="3219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193"/>
              </a:lnSpc>
              <a:spcBef>
                <a:spcPct val="0"/>
              </a:spcBef>
            </a:pPr>
            <a:r>
              <a:rPr lang="he-IL" sz="2600" b="1" u="sng" strike="noStrike" dirty="0">
                <a:solidFill>
                  <a:srgbClr val="FFFFFF"/>
                </a:solidFill>
                <a:latin typeface="Lato Bold" panose="020B0604020202020204" charset="0"/>
                <a:ea typeface="Lato Bold" panose="020B0604020202020204" charset="0"/>
                <a:sym typeface="Inter Bold"/>
                <a:rtl/>
              </a:rPr>
              <a:t>תיקון </a:t>
            </a:r>
            <a:r>
              <a:rPr lang="en-US" sz="2600" b="1" u="sng" strike="noStrike" dirty="0">
                <a:solidFill>
                  <a:srgbClr val="FFFFFF"/>
                </a:solidFill>
                <a:latin typeface="Lato Bold" panose="020B0604020202020204" charset="0"/>
                <a:ea typeface="Lato Bold" panose="020B0604020202020204" charset="0"/>
                <a:sym typeface="Inter Bold"/>
              </a:rPr>
              <a:t>4</a:t>
            </a:r>
            <a:r>
              <a:rPr lang="he-IL" sz="2600" b="1" u="sng" strike="noStrike" dirty="0">
                <a:solidFill>
                  <a:srgbClr val="FFFFFF"/>
                </a:solidFill>
                <a:latin typeface="Lato Bold" panose="020B0604020202020204" charset="0"/>
                <a:ea typeface="Lato Bold" panose="020B0604020202020204" charset="0"/>
                <a:sym typeface="Inter Bold"/>
                <a:rtl/>
              </a:rPr>
              <a:t> - תיקון </a:t>
            </a:r>
            <a:r>
              <a:rPr lang="en-US" sz="2600" b="1" u="sng" strike="noStrike" dirty="0">
                <a:solidFill>
                  <a:srgbClr val="FFFFFF"/>
                </a:solidFill>
                <a:latin typeface="Lato Bold" panose="020B0604020202020204" charset="0"/>
                <a:ea typeface="Lato Bold" panose="020B0604020202020204" charset="0"/>
                <a:sym typeface="Inter Bold"/>
              </a:rPr>
              <a:t>9</a:t>
            </a:r>
          </a:p>
          <a:p>
            <a:pPr algn="ctr" rtl="1">
              <a:lnSpc>
                <a:spcPts val="3193"/>
              </a:lnSpc>
              <a:spcBef>
                <a:spcPct val="0"/>
              </a:spcBef>
            </a:pPr>
            <a:endParaRPr lang="en-US" sz="2600" b="1" u="sng" strike="noStrike" dirty="0">
              <a:solidFill>
                <a:srgbClr val="FFFFFF"/>
              </a:solidFill>
              <a:latin typeface="Inter Bold"/>
              <a:ea typeface="Inter Bold"/>
              <a:sym typeface="Inter Bold"/>
            </a:endParaRPr>
          </a:p>
          <a:p>
            <a:pPr algn="ctr" rtl="1">
              <a:lnSpc>
                <a:spcPts val="3193"/>
              </a:lnSpc>
              <a:spcBef>
                <a:spcPct val="0"/>
              </a:spcBef>
            </a:pPr>
            <a:r>
              <a:rPr lang="he-IL" sz="2600" b="1" u="none" strike="noStrike" dirty="0">
                <a:solidFill>
                  <a:srgbClr val="FFFFFF"/>
                </a:solidFill>
                <a:latin typeface="Lato Bold" panose="020B0604020202020204" charset="0"/>
                <a:ea typeface="Lato Bold" panose="020B0604020202020204" charset="0"/>
                <a:sym typeface="Inter"/>
                <a:rtl/>
              </a:rPr>
              <a:t>הסדר חוב + עיכוב הליכים</a:t>
            </a:r>
            <a:r>
              <a:rPr lang="ar-EG" sz="2600" b="1" u="none" strike="noStrike" dirty="0">
                <a:solidFill>
                  <a:srgbClr val="FFFFFF"/>
                </a:solidFill>
                <a:latin typeface="Lato Bold" panose="020B0604020202020204" charset="0"/>
                <a:ea typeface="Lato Bold" panose="020B0604020202020204" charset="0"/>
                <a:sym typeface="Inter Bold"/>
                <a:rtl/>
              </a:rPr>
              <a:t> </a:t>
            </a:r>
          </a:p>
          <a:p>
            <a:pPr algn="ctr" rtl="1">
              <a:lnSpc>
                <a:spcPts val="3193"/>
              </a:lnSpc>
              <a:spcBef>
                <a:spcPct val="0"/>
              </a:spcBef>
            </a:pPr>
            <a:endParaRPr lang="ar-EG" sz="2280" b="1" u="none" strike="noStrike" dirty="0">
              <a:solidFill>
                <a:srgbClr val="FFFFFF"/>
              </a:solidFill>
              <a:latin typeface="Lato Bold" panose="020B0604020202020204" charset="0"/>
              <a:ea typeface="Lato Bold" panose="020B0604020202020204" charset="0"/>
              <a:sym typeface="Inter Bold"/>
              <a:rtl/>
            </a:endParaRPr>
          </a:p>
          <a:p>
            <a:pPr marL="492424" lvl="1" indent="-246212" algn="r" rtl="1">
              <a:lnSpc>
                <a:spcPts val="3193"/>
              </a:lnSpc>
              <a:spcBef>
                <a:spcPct val="0"/>
              </a:spcBef>
              <a:buFont typeface="Arial"/>
              <a:buChar char="•"/>
            </a:pPr>
            <a:r>
              <a:rPr lang="he-IL" sz="2280" b="1" u="none" strike="noStrike" dirty="0">
                <a:solidFill>
                  <a:srgbClr val="FFFFFF"/>
                </a:solidFill>
                <a:latin typeface="Lato Bold" panose="020B0604020202020204" charset="0"/>
                <a:ea typeface="Lato Bold" panose="020B0604020202020204" charset="0"/>
                <a:sym typeface="Inter Bold"/>
                <a:rtl/>
              </a:rPr>
              <a:t>אין נאמן (ההנהלה נשארת)</a:t>
            </a:r>
          </a:p>
          <a:p>
            <a:pPr marL="492424" lvl="1" indent="-246212" algn="r" rtl="1">
              <a:lnSpc>
                <a:spcPts val="3193"/>
              </a:lnSpc>
              <a:spcBef>
                <a:spcPct val="0"/>
              </a:spcBef>
              <a:buFont typeface="Arial"/>
              <a:buChar char="•"/>
            </a:pPr>
            <a:r>
              <a:rPr lang="he-IL" sz="2280" b="1" u="none" strike="noStrike" dirty="0">
                <a:solidFill>
                  <a:srgbClr val="FFFFFF"/>
                </a:solidFill>
                <a:latin typeface="Lato Bold" panose="020B0604020202020204" charset="0"/>
                <a:ea typeface="Lato Bold" panose="020B0604020202020204" charset="0"/>
                <a:sym typeface="Inter Bold"/>
                <a:rtl/>
              </a:rPr>
              <a:t>מנהל הסדר</a:t>
            </a:r>
          </a:p>
          <a:p>
            <a:pPr marL="492424" lvl="1" indent="-246212" algn="r" rtl="1">
              <a:lnSpc>
                <a:spcPts val="3193"/>
              </a:lnSpc>
              <a:spcBef>
                <a:spcPct val="0"/>
              </a:spcBef>
              <a:buFont typeface="Arial"/>
              <a:buChar char="•"/>
            </a:pPr>
            <a:r>
              <a:rPr lang="he-IL" sz="2280" b="1" u="none" strike="noStrike" dirty="0" err="1">
                <a:solidFill>
                  <a:srgbClr val="FFFFFF"/>
                </a:solidFill>
                <a:latin typeface="Lato Bold" panose="020B0604020202020204" charset="0"/>
                <a:ea typeface="Lato Bold" panose="020B0604020202020204" charset="0"/>
                <a:sym typeface="Inter Bold"/>
                <a:rtl/>
              </a:rPr>
              <a:t>אסיפות</a:t>
            </a:r>
            <a:endParaRPr lang="he-IL" sz="2280" b="1" u="none" strike="noStrike" dirty="0">
              <a:solidFill>
                <a:srgbClr val="FFFFFF"/>
              </a:solidFill>
              <a:latin typeface="Lato Bold" panose="020B0604020202020204" charset="0"/>
              <a:ea typeface="Lato Bold" panose="020B0604020202020204" charset="0"/>
              <a:sym typeface="Inter Bold"/>
              <a:rtl/>
            </a:endParaRPr>
          </a:p>
          <a:p>
            <a:pPr marL="492424" lvl="1" indent="-246212" algn="r" rtl="1">
              <a:lnSpc>
                <a:spcPts val="3193"/>
              </a:lnSpc>
              <a:spcBef>
                <a:spcPct val="0"/>
              </a:spcBef>
              <a:buFont typeface="Arial"/>
              <a:buChar char="•"/>
            </a:pPr>
            <a:r>
              <a:rPr lang="he-IL" sz="2280" b="1" u="none" strike="noStrike" dirty="0">
                <a:solidFill>
                  <a:srgbClr val="FFFFFF"/>
                </a:solidFill>
                <a:latin typeface="Lato Bold" panose="020B0604020202020204" charset="0"/>
                <a:ea typeface="Lato Bold" panose="020B0604020202020204" charset="0"/>
                <a:sym typeface="Inter Bold"/>
                <a:rtl/>
              </a:rPr>
              <a:t>חליפת איזונים בין חייבים לנושים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827044" y="2712195"/>
            <a:ext cx="5864520" cy="1968671"/>
            <a:chOff x="0" y="0"/>
            <a:chExt cx="1259853" cy="42292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59853" cy="422922"/>
            </a:xfrm>
            <a:custGeom>
              <a:avLst/>
              <a:gdLst/>
              <a:ahLst/>
              <a:cxnLst/>
              <a:rect l="l" t="t" r="r" b="b"/>
              <a:pathLst>
                <a:path w="1259853" h="422922">
                  <a:moveTo>
                    <a:pt x="67327" y="0"/>
                  </a:moveTo>
                  <a:lnTo>
                    <a:pt x="1192527" y="0"/>
                  </a:lnTo>
                  <a:cubicBezTo>
                    <a:pt x="1210383" y="0"/>
                    <a:pt x="1227507" y="7093"/>
                    <a:pt x="1240134" y="19719"/>
                  </a:cubicBezTo>
                  <a:cubicBezTo>
                    <a:pt x="1252760" y="32346"/>
                    <a:pt x="1259853" y="49470"/>
                    <a:pt x="1259853" y="67327"/>
                  </a:cubicBezTo>
                  <a:lnTo>
                    <a:pt x="1259853" y="355596"/>
                  </a:lnTo>
                  <a:cubicBezTo>
                    <a:pt x="1259853" y="392779"/>
                    <a:pt x="1229710" y="422922"/>
                    <a:pt x="1192527" y="422922"/>
                  </a:cubicBezTo>
                  <a:lnTo>
                    <a:pt x="67327" y="422922"/>
                  </a:lnTo>
                  <a:cubicBezTo>
                    <a:pt x="30143" y="422922"/>
                    <a:pt x="0" y="392779"/>
                    <a:pt x="0" y="355596"/>
                  </a:cubicBezTo>
                  <a:lnTo>
                    <a:pt x="0" y="67327"/>
                  </a:lnTo>
                  <a:cubicBezTo>
                    <a:pt x="0" y="30143"/>
                    <a:pt x="30143" y="0"/>
                    <a:pt x="67327" y="0"/>
                  </a:cubicBezTo>
                  <a:close/>
                </a:path>
              </a:pathLst>
            </a:custGeom>
            <a:solidFill>
              <a:srgbClr val="1C477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259853" cy="470547"/>
            </a:xfrm>
            <a:prstGeom prst="rect">
              <a:avLst/>
            </a:prstGeom>
          </p:spPr>
          <p:txBody>
            <a:bodyPr lIns="62280" tIns="62280" rIns="62280" bIns="6228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762012" y="3101998"/>
            <a:ext cx="5994584" cy="1064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4290"/>
              </a:lnSpc>
            </a:pPr>
            <a:r>
              <a:rPr lang="he-IL" sz="3408" b="1" spc="204" dirty="0">
                <a:solidFill>
                  <a:schemeClr val="bg1"/>
                </a:solidFill>
                <a:latin typeface="Lato Bold"/>
                <a:ea typeface="Lato Bold"/>
                <a:sym typeface="Inter Bold"/>
                <a:rtl/>
              </a:rPr>
              <a:t>חלק</a:t>
            </a:r>
            <a:r>
              <a:rPr lang="he-IL" sz="3064" b="1" dirty="0">
                <a:solidFill>
                  <a:srgbClr val="FFFFFF"/>
                </a:solidFill>
                <a:latin typeface="Inter Bold"/>
                <a:ea typeface="Inter Bold"/>
                <a:sym typeface="Inter Bold"/>
                <a:rtl/>
              </a:rPr>
              <a:t> </a:t>
            </a:r>
            <a:r>
              <a:rPr lang="he-IL" sz="3408" b="1" spc="204" dirty="0">
                <a:solidFill>
                  <a:schemeClr val="bg1"/>
                </a:solidFill>
                <a:latin typeface="Lato Bold"/>
                <a:ea typeface="Lato Bold"/>
                <a:sym typeface="Inter Bold"/>
                <a:rtl/>
              </a:rPr>
              <a:t>ב’ / ג’ -</a:t>
            </a:r>
          </a:p>
          <a:p>
            <a:pPr algn="ctr" rtl="1">
              <a:lnSpc>
                <a:spcPts val="4290"/>
              </a:lnSpc>
              <a:spcBef>
                <a:spcPct val="0"/>
              </a:spcBef>
            </a:pPr>
            <a:r>
              <a:rPr lang="he-IL" sz="3408" b="1" spc="204" dirty="0">
                <a:solidFill>
                  <a:schemeClr val="bg1"/>
                </a:solidFill>
                <a:latin typeface="Lato Bold"/>
                <a:ea typeface="Lato Bold"/>
                <a:sym typeface="Inter Bold"/>
                <a:rtl/>
              </a:rPr>
              <a:t>הליך חדלות פירעון "על מלא"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6085686" y="6494763"/>
            <a:ext cx="3894300" cy="2309933"/>
            <a:chOff x="0" y="0"/>
            <a:chExt cx="1100820" cy="65296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00820" cy="652960"/>
            </a:xfrm>
            <a:custGeom>
              <a:avLst/>
              <a:gdLst/>
              <a:ahLst/>
              <a:cxnLst/>
              <a:rect l="l" t="t" r="r" b="b"/>
              <a:pathLst>
                <a:path w="1100820" h="652960">
                  <a:moveTo>
                    <a:pt x="101389" y="0"/>
                  </a:moveTo>
                  <a:lnTo>
                    <a:pt x="999431" y="0"/>
                  </a:lnTo>
                  <a:cubicBezTo>
                    <a:pt x="1026321" y="0"/>
                    <a:pt x="1052110" y="10682"/>
                    <a:pt x="1071124" y="29696"/>
                  </a:cubicBezTo>
                  <a:cubicBezTo>
                    <a:pt x="1090138" y="48710"/>
                    <a:pt x="1100820" y="74499"/>
                    <a:pt x="1100820" y="101389"/>
                  </a:cubicBezTo>
                  <a:lnTo>
                    <a:pt x="1100820" y="551571"/>
                  </a:lnTo>
                  <a:cubicBezTo>
                    <a:pt x="1100820" y="607566"/>
                    <a:pt x="1055427" y="652960"/>
                    <a:pt x="999431" y="652960"/>
                  </a:cubicBezTo>
                  <a:lnTo>
                    <a:pt x="101389" y="652960"/>
                  </a:lnTo>
                  <a:cubicBezTo>
                    <a:pt x="45393" y="652960"/>
                    <a:pt x="0" y="607566"/>
                    <a:pt x="0" y="551571"/>
                  </a:cubicBezTo>
                  <a:lnTo>
                    <a:pt x="0" y="101389"/>
                  </a:lnTo>
                  <a:cubicBezTo>
                    <a:pt x="0" y="45393"/>
                    <a:pt x="45393" y="0"/>
                    <a:pt x="101389" y="0"/>
                  </a:cubicBezTo>
                  <a:close/>
                </a:path>
              </a:pathLst>
            </a:custGeom>
            <a:solidFill>
              <a:srgbClr val="0081C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100820" cy="691060"/>
            </a:xfrm>
            <a:prstGeom prst="rect">
              <a:avLst/>
            </a:prstGeom>
          </p:spPr>
          <p:txBody>
            <a:bodyPr lIns="47332" tIns="47332" rIns="47332" bIns="47332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085686" y="6812537"/>
            <a:ext cx="3894300" cy="1657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61"/>
              </a:lnSpc>
            </a:pPr>
            <a:r>
              <a:rPr lang="he-IL" sz="2600" b="1" dirty="0">
                <a:solidFill>
                  <a:srgbClr val="FFFFFF"/>
                </a:solidFill>
                <a:latin typeface="Lato Bold" panose="020B0604020202020204" charset="0"/>
                <a:ea typeface="Lato Bold" panose="020B0604020202020204" charset="0"/>
                <a:sym typeface="Inter Bold"/>
                <a:rtl/>
              </a:rPr>
              <a:t>הסדר חוב </a:t>
            </a:r>
            <a:r>
              <a:rPr lang="he-IL" sz="2600" b="1" u="sng" dirty="0">
                <a:solidFill>
                  <a:srgbClr val="FFFFFF"/>
                </a:solidFill>
                <a:latin typeface="Lato Bold" panose="020B0604020202020204" charset="0"/>
                <a:ea typeface="Lato Bold" panose="020B0604020202020204" charset="0"/>
                <a:sym typeface="Inter Bold"/>
                <a:rtl/>
              </a:rPr>
              <a:t>ללא</a:t>
            </a:r>
            <a:r>
              <a:rPr lang="he-IL" sz="2600" b="1" dirty="0">
                <a:solidFill>
                  <a:srgbClr val="FFFFFF"/>
                </a:solidFill>
                <a:latin typeface="Lato Bold" panose="020B0604020202020204" charset="0"/>
                <a:ea typeface="Lato Bold" panose="020B0604020202020204" charset="0"/>
                <a:sym typeface="Inter Bold"/>
                <a:rtl/>
              </a:rPr>
              <a:t> עיכוב הליכים</a:t>
            </a:r>
          </a:p>
          <a:p>
            <a:pPr algn="ctr" rtl="1">
              <a:lnSpc>
                <a:spcPts val="3261"/>
              </a:lnSpc>
            </a:pPr>
            <a:endParaRPr lang="he-IL" sz="2329" b="1" dirty="0">
              <a:solidFill>
                <a:srgbClr val="FFFFFF"/>
              </a:solidFill>
              <a:latin typeface="Lato Bold" panose="020B0604020202020204" charset="0"/>
              <a:ea typeface="Lato Bold" panose="020B0604020202020204" charset="0"/>
              <a:sym typeface="Inter Bold"/>
              <a:rtl/>
            </a:endParaRPr>
          </a:p>
          <a:p>
            <a:pPr marL="502897" lvl="1" indent="-251448" algn="r" rtl="1">
              <a:lnSpc>
                <a:spcPts val="3261"/>
              </a:lnSpc>
              <a:buFont typeface="Arial"/>
              <a:buChar char="•"/>
            </a:pPr>
            <a:r>
              <a:rPr lang="he-IL" sz="2280" b="1" dirty="0">
                <a:solidFill>
                  <a:srgbClr val="FFFFFF"/>
                </a:solidFill>
                <a:latin typeface="Lato Bold" panose="020B0604020202020204" charset="0"/>
                <a:ea typeface="Lato Bold" panose="020B0604020202020204" charset="0"/>
                <a:sym typeface="Inter Bold"/>
                <a:rtl/>
              </a:rPr>
              <a:t>מנהל הסדר</a:t>
            </a:r>
          </a:p>
          <a:p>
            <a:pPr marL="492424" lvl="1" indent="-246212" algn="r" rtl="1">
              <a:lnSpc>
                <a:spcPts val="3193"/>
              </a:lnSpc>
              <a:spcBef>
                <a:spcPct val="0"/>
              </a:spcBef>
              <a:buFont typeface="Arial"/>
              <a:buChar char="•"/>
            </a:pPr>
            <a:r>
              <a:rPr lang="he-IL" sz="2280" b="1" dirty="0" err="1">
                <a:solidFill>
                  <a:srgbClr val="FFFFFF"/>
                </a:solidFill>
                <a:latin typeface="Lato Bold" panose="020B0604020202020204" charset="0"/>
                <a:ea typeface="Lato Bold" panose="020B0604020202020204" charset="0"/>
                <a:sym typeface="Inter Bold"/>
                <a:rtl/>
              </a:rPr>
              <a:t>אסיפות</a:t>
            </a:r>
            <a:endParaRPr lang="he-IL" sz="2280" b="1" dirty="0">
              <a:solidFill>
                <a:srgbClr val="FFFFFF"/>
              </a:solidFill>
              <a:latin typeface="Lato Bold" panose="020B0604020202020204" charset="0"/>
              <a:ea typeface="Lato Bold" panose="020B0604020202020204" charset="0"/>
              <a:sym typeface="Inter Bold"/>
              <a:rtl/>
            </a:endParaRPr>
          </a:p>
        </p:txBody>
      </p:sp>
      <p:sp>
        <p:nvSpPr>
          <p:cNvPr id="21" name="Freeform 21"/>
          <p:cNvSpPr/>
          <p:nvPr/>
        </p:nvSpPr>
        <p:spPr>
          <a:xfrm rot="-3169910">
            <a:off x="2275390" y="5301078"/>
            <a:ext cx="1168961" cy="688226"/>
          </a:xfrm>
          <a:custGeom>
            <a:avLst/>
            <a:gdLst/>
            <a:ahLst/>
            <a:cxnLst/>
            <a:rect l="l" t="t" r="r" b="b"/>
            <a:pathLst>
              <a:path w="1168961" h="688226">
                <a:moveTo>
                  <a:pt x="0" y="0"/>
                </a:moveTo>
                <a:lnTo>
                  <a:pt x="1168961" y="0"/>
                </a:lnTo>
                <a:lnTo>
                  <a:pt x="1168961" y="688226"/>
                </a:lnTo>
                <a:lnTo>
                  <a:pt x="0" y="6882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8100000">
            <a:off x="6477116" y="5201211"/>
            <a:ext cx="1168961" cy="688226"/>
          </a:xfrm>
          <a:custGeom>
            <a:avLst/>
            <a:gdLst/>
            <a:ahLst/>
            <a:cxnLst/>
            <a:rect l="l" t="t" r="r" b="b"/>
            <a:pathLst>
              <a:path w="1168961" h="688226">
                <a:moveTo>
                  <a:pt x="0" y="0"/>
                </a:moveTo>
                <a:lnTo>
                  <a:pt x="1168962" y="0"/>
                </a:lnTo>
                <a:lnTo>
                  <a:pt x="1168962" y="688226"/>
                </a:lnTo>
                <a:lnTo>
                  <a:pt x="0" y="6882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2188585" y="6498186"/>
            <a:ext cx="3894300" cy="2306509"/>
            <a:chOff x="0" y="0"/>
            <a:chExt cx="1100820" cy="4314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00820" cy="431459"/>
            </a:xfrm>
            <a:custGeom>
              <a:avLst/>
              <a:gdLst/>
              <a:ahLst/>
              <a:cxnLst/>
              <a:rect l="l" t="t" r="r" b="b"/>
              <a:pathLst>
                <a:path w="1100820" h="431459">
                  <a:moveTo>
                    <a:pt x="101389" y="0"/>
                  </a:moveTo>
                  <a:lnTo>
                    <a:pt x="999431" y="0"/>
                  </a:lnTo>
                  <a:cubicBezTo>
                    <a:pt x="1026321" y="0"/>
                    <a:pt x="1052110" y="10682"/>
                    <a:pt x="1071124" y="29696"/>
                  </a:cubicBezTo>
                  <a:cubicBezTo>
                    <a:pt x="1090138" y="48710"/>
                    <a:pt x="1100820" y="74499"/>
                    <a:pt x="1100820" y="101389"/>
                  </a:cubicBezTo>
                  <a:lnTo>
                    <a:pt x="1100820" y="330070"/>
                  </a:lnTo>
                  <a:cubicBezTo>
                    <a:pt x="1100820" y="386065"/>
                    <a:pt x="1055427" y="431459"/>
                    <a:pt x="999431" y="431459"/>
                  </a:cubicBezTo>
                  <a:lnTo>
                    <a:pt x="101389" y="431459"/>
                  </a:lnTo>
                  <a:cubicBezTo>
                    <a:pt x="45393" y="431459"/>
                    <a:pt x="0" y="386065"/>
                    <a:pt x="0" y="330070"/>
                  </a:cubicBezTo>
                  <a:lnTo>
                    <a:pt x="0" y="101389"/>
                  </a:lnTo>
                  <a:cubicBezTo>
                    <a:pt x="0" y="45393"/>
                    <a:pt x="45393" y="0"/>
                    <a:pt x="101389" y="0"/>
                  </a:cubicBezTo>
                  <a:close/>
                </a:path>
              </a:pathLst>
            </a:custGeom>
            <a:solidFill>
              <a:srgbClr val="0081CC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1100820" cy="479084"/>
            </a:xfrm>
            <a:prstGeom prst="rect">
              <a:avLst/>
            </a:prstGeom>
          </p:spPr>
          <p:txBody>
            <a:bodyPr lIns="47332" tIns="47332" rIns="47332" bIns="47332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2587009" y="6780454"/>
            <a:ext cx="3495876" cy="1701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2243" lvl="1" algn="ctr" rtl="1">
              <a:lnSpc>
                <a:spcPts val="3401"/>
              </a:lnSpc>
            </a:pPr>
            <a:r>
              <a:rPr lang="he-IL" sz="2600" b="1" dirty="0">
                <a:solidFill>
                  <a:srgbClr val="FFFFFF"/>
                </a:solidFill>
                <a:latin typeface="Lato Bold" panose="020B0604020202020204" charset="0"/>
                <a:ea typeface="Lato Bold" panose="020B0604020202020204" charset="0"/>
                <a:sym typeface="Inter Bold"/>
                <a:rtl/>
              </a:rPr>
              <a:t>צו פתיחת הליכים</a:t>
            </a:r>
          </a:p>
          <a:p>
            <a:pPr marL="262243" lvl="1" algn="ctr" rtl="1">
              <a:lnSpc>
                <a:spcPts val="3401"/>
              </a:lnSpc>
            </a:pPr>
            <a:endParaRPr lang="he-IL" sz="2280" b="1" dirty="0">
              <a:solidFill>
                <a:srgbClr val="FFFFFF"/>
              </a:solidFill>
              <a:latin typeface="Lato Bold" panose="020B0604020202020204" charset="0"/>
              <a:ea typeface="Lato Bold" panose="020B0604020202020204" charset="0"/>
              <a:sym typeface="Inter Bold"/>
              <a:rtl/>
            </a:endParaRPr>
          </a:p>
          <a:p>
            <a:pPr marL="605143" lvl="1" indent="-342900" algn="r" rtl="1">
              <a:lnSpc>
                <a:spcPts val="3401"/>
              </a:lnSpc>
              <a:buFont typeface="Arial"/>
              <a:buChar char="•"/>
            </a:pPr>
            <a:r>
              <a:rPr lang="he-IL" sz="2280" b="1" dirty="0">
                <a:solidFill>
                  <a:srgbClr val="FFFFFF"/>
                </a:solidFill>
                <a:latin typeface="Lato Bold" panose="020B0604020202020204" charset="0"/>
                <a:ea typeface="Lato Bold" panose="020B0604020202020204" charset="0"/>
                <a:sym typeface="Inter Bold"/>
                <a:rtl/>
              </a:rPr>
              <a:t>נאמן</a:t>
            </a:r>
          </a:p>
          <a:p>
            <a:pPr marL="605143" lvl="1" indent="-342900" algn="r" rtl="1">
              <a:lnSpc>
                <a:spcPts val="3401"/>
              </a:lnSpc>
              <a:spcBef>
                <a:spcPct val="0"/>
              </a:spcBef>
              <a:buFont typeface="Arial"/>
              <a:buChar char="•"/>
            </a:pPr>
            <a:r>
              <a:rPr lang="he-IL" sz="2280" b="1" dirty="0">
                <a:solidFill>
                  <a:srgbClr val="FFFFFF"/>
                </a:solidFill>
                <a:latin typeface="Lato Bold" panose="020B0604020202020204" charset="0"/>
                <a:ea typeface="Lato Bold" panose="020B0604020202020204" charset="0"/>
                <a:sym typeface="Inter Bold"/>
                <a:rtl/>
              </a:rPr>
              <a:t>כלי שיקום מגוונים</a:t>
            </a:r>
          </a:p>
        </p:txBody>
      </p:sp>
      <p:sp>
        <p:nvSpPr>
          <p:cNvPr id="27" name="Freeform 27"/>
          <p:cNvSpPr/>
          <p:nvPr/>
        </p:nvSpPr>
        <p:spPr>
          <a:xfrm rot="-5491636">
            <a:off x="13750467" y="5243707"/>
            <a:ext cx="1168961" cy="688226"/>
          </a:xfrm>
          <a:custGeom>
            <a:avLst/>
            <a:gdLst/>
            <a:ahLst/>
            <a:cxnLst/>
            <a:rect l="l" t="t" r="r" b="b"/>
            <a:pathLst>
              <a:path w="1168961" h="688226">
                <a:moveTo>
                  <a:pt x="0" y="0"/>
                </a:moveTo>
                <a:lnTo>
                  <a:pt x="1168961" y="0"/>
                </a:lnTo>
                <a:lnTo>
                  <a:pt x="1168961" y="688226"/>
                </a:lnTo>
                <a:lnTo>
                  <a:pt x="0" y="6882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5458418" y="334776"/>
            <a:ext cx="1759332" cy="1759332"/>
          </a:xfrm>
          <a:custGeom>
            <a:avLst/>
            <a:gdLst/>
            <a:ahLst/>
            <a:cxnLst/>
            <a:rect l="l" t="t" r="r" b="b"/>
            <a:pathLst>
              <a:path w="1759332" h="1759332">
                <a:moveTo>
                  <a:pt x="0" y="0"/>
                </a:moveTo>
                <a:lnTo>
                  <a:pt x="1759332" y="0"/>
                </a:lnTo>
                <a:lnTo>
                  <a:pt x="1759332" y="1759332"/>
                </a:lnTo>
                <a:lnTo>
                  <a:pt x="0" y="17593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7217750" y="520382"/>
            <a:ext cx="4440850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 rtl="1">
              <a:lnSpc>
                <a:spcPts val="8165"/>
              </a:lnSpc>
              <a:spcBef>
                <a:spcPct val="0"/>
              </a:spcBef>
            </a:pPr>
            <a:r>
              <a:rPr lang="he-IL" sz="7100" b="1" u="sng" spc="447" dirty="0" err="1">
                <a:solidFill>
                  <a:srgbClr val="18172F"/>
                </a:solidFill>
                <a:latin typeface="Montserrat Bold"/>
                <a:ea typeface="Montserrat Bold"/>
                <a:sym typeface="Montserrat Bold"/>
                <a:rtl/>
              </a:rPr>
              <a:t>ה"טריאז</a:t>
            </a:r>
            <a:r>
              <a:rPr lang="he-IL" sz="7100" b="1" u="sng" spc="447" dirty="0">
                <a:solidFill>
                  <a:srgbClr val="18172F"/>
                </a:solidFill>
                <a:latin typeface="Montserrat Bold"/>
                <a:ea typeface="Montserrat Bold"/>
                <a:sym typeface="Montserrat Bold"/>
                <a:rtl/>
              </a:rPr>
              <a:t>'"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BB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285" y="6361959"/>
            <a:ext cx="8863467" cy="3273006"/>
          </a:xfrm>
          <a:custGeom>
            <a:avLst/>
            <a:gdLst/>
            <a:ahLst/>
            <a:cxnLst/>
            <a:rect l="l" t="t" r="r" b="b"/>
            <a:pathLst>
              <a:path w="8863467" h="3273006">
                <a:moveTo>
                  <a:pt x="0" y="0"/>
                </a:moveTo>
                <a:lnTo>
                  <a:pt x="8863467" y="0"/>
                </a:lnTo>
                <a:lnTo>
                  <a:pt x="8863467" y="3273006"/>
                </a:lnTo>
                <a:lnTo>
                  <a:pt x="0" y="32730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05" t="-100927" r="-103438" b="-13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982" y="3467698"/>
            <a:ext cx="18031733" cy="3384420"/>
          </a:xfrm>
          <a:custGeom>
            <a:avLst/>
            <a:gdLst/>
            <a:ahLst/>
            <a:cxnLst/>
            <a:rect l="l" t="t" r="r" b="b"/>
            <a:pathLst>
              <a:path w="18031733" h="3384420">
                <a:moveTo>
                  <a:pt x="0" y="0"/>
                </a:moveTo>
                <a:lnTo>
                  <a:pt x="18031733" y="0"/>
                </a:lnTo>
                <a:lnTo>
                  <a:pt x="18031733" y="3384419"/>
                </a:lnTo>
                <a:lnTo>
                  <a:pt x="0" y="3384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79" t="-2687" b="-91760"/>
            </a:stretch>
          </a:blipFill>
        </p:spPr>
        <p:txBody>
          <a:bodyPr/>
          <a:lstStyle/>
          <a:p>
            <a:endParaRPr lang="he-IL" dirty="0"/>
          </a:p>
        </p:txBody>
      </p:sp>
      <p:sp>
        <p:nvSpPr>
          <p:cNvPr id="4" name="Freeform 4"/>
          <p:cNvSpPr/>
          <p:nvPr/>
        </p:nvSpPr>
        <p:spPr>
          <a:xfrm>
            <a:off x="13183167" y="7702257"/>
            <a:ext cx="4978548" cy="2737839"/>
          </a:xfrm>
          <a:custGeom>
            <a:avLst/>
            <a:gdLst/>
            <a:ahLst/>
            <a:cxnLst/>
            <a:rect l="l" t="t" r="r" b="b"/>
            <a:pathLst>
              <a:path w="4978548" h="2737839">
                <a:moveTo>
                  <a:pt x="0" y="0"/>
                </a:moveTo>
                <a:lnTo>
                  <a:pt x="4978548" y="0"/>
                </a:lnTo>
                <a:lnTo>
                  <a:pt x="4978548" y="2737839"/>
                </a:lnTo>
                <a:lnTo>
                  <a:pt x="0" y="27378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9730" b="-142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243583" y="1410296"/>
            <a:ext cx="2008093" cy="2761535"/>
          </a:xfrm>
          <a:custGeom>
            <a:avLst/>
            <a:gdLst/>
            <a:ahLst/>
            <a:cxnLst/>
            <a:rect l="l" t="t" r="r" b="b"/>
            <a:pathLst>
              <a:path w="2008093" h="2761535">
                <a:moveTo>
                  <a:pt x="0" y="0"/>
                </a:moveTo>
                <a:lnTo>
                  <a:pt x="2008093" y="0"/>
                </a:lnTo>
                <a:lnTo>
                  <a:pt x="2008093" y="2761535"/>
                </a:lnTo>
                <a:lnTo>
                  <a:pt x="0" y="2761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2269" r="-158819" b="-2593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009189" y="1222123"/>
            <a:ext cx="1359901" cy="2595422"/>
          </a:xfrm>
          <a:custGeom>
            <a:avLst/>
            <a:gdLst/>
            <a:ahLst/>
            <a:cxnLst/>
            <a:rect l="l" t="t" r="r" b="b"/>
            <a:pathLst>
              <a:path w="1359901" h="2595422">
                <a:moveTo>
                  <a:pt x="0" y="0"/>
                </a:moveTo>
                <a:lnTo>
                  <a:pt x="1359901" y="0"/>
                </a:lnTo>
                <a:lnTo>
                  <a:pt x="1359901" y="2595422"/>
                </a:lnTo>
                <a:lnTo>
                  <a:pt x="0" y="25954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34722" t="-57451" r="-140735" b="-3927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3521" y="1444422"/>
            <a:ext cx="1354562" cy="2455981"/>
          </a:xfrm>
          <a:custGeom>
            <a:avLst/>
            <a:gdLst/>
            <a:ahLst/>
            <a:cxnLst/>
            <a:rect l="l" t="t" r="r" b="b"/>
            <a:pathLst>
              <a:path w="1354562" h="2455981">
                <a:moveTo>
                  <a:pt x="0" y="0"/>
                </a:moveTo>
                <a:lnTo>
                  <a:pt x="1354562" y="0"/>
                </a:lnTo>
                <a:lnTo>
                  <a:pt x="1354562" y="2455981"/>
                </a:lnTo>
                <a:lnTo>
                  <a:pt x="0" y="24559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7443" t="-66531" r="-135666" b="-39252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562270" y="3467698"/>
            <a:ext cx="1587755" cy="355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83"/>
              </a:lnSpc>
              <a:spcBef>
                <a:spcPct val="0"/>
              </a:spcBef>
            </a:pPr>
            <a:r>
              <a:rPr lang="en-US" sz="2130" b="1" spc="170">
                <a:solidFill>
                  <a:srgbClr val="121126"/>
                </a:solidFill>
                <a:latin typeface="Lato Bold"/>
                <a:ea typeface="Lato Bold"/>
                <a:cs typeface="Lato Bold"/>
                <a:sym typeface="Lato Bold"/>
              </a:rPr>
              <a:t>11/2024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392433" y="3473596"/>
            <a:ext cx="1394518" cy="355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83"/>
              </a:lnSpc>
              <a:spcBef>
                <a:spcPct val="0"/>
              </a:spcBef>
            </a:pPr>
            <a:r>
              <a:rPr lang="en-US" sz="2130" b="1" u="none" strike="noStrike" spc="170" dirty="0">
                <a:solidFill>
                  <a:srgbClr val="121126"/>
                </a:solidFill>
                <a:latin typeface="Lato Bold"/>
                <a:ea typeface="Lato Bold"/>
                <a:cs typeface="Lato Bold"/>
                <a:sym typeface="Lato Bold"/>
              </a:rPr>
              <a:t>2/2026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89140" y="3957401"/>
            <a:ext cx="333401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3575"/>
              </a:lnSpc>
              <a:spcBef>
                <a:spcPct val="0"/>
              </a:spcBef>
            </a:pPr>
            <a:r>
              <a:rPr lang="he-IL" sz="3039" b="1" spc="191" dirty="0">
                <a:solidFill>
                  <a:srgbClr val="FFFFFF"/>
                </a:solidFill>
                <a:latin typeface="Lato Bold" panose="020B0604020202020204" charset="0"/>
                <a:ea typeface="Lato Bold" panose="020B0604020202020204" charset="0"/>
                <a:sym typeface="Inter Bold"/>
                <a:rtl/>
              </a:rPr>
              <a:t>הצעת חוק תיקון </a:t>
            </a:r>
            <a:r>
              <a:rPr lang="en-US" sz="2553" b="1" u="none" strike="noStrike" spc="204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101566" y="3923276"/>
            <a:ext cx="328495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3575"/>
              </a:lnSpc>
              <a:spcBef>
                <a:spcPct val="0"/>
              </a:spcBef>
            </a:pPr>
            <a:r>
              <a:rPr lang="he-IL" sz="3039" b="1" spc="191" dirty="0">
                <a:solidFill>
                  <a:srgbClr val="FFFFFF"/>
                </a:solidFill>
                <a:latin typeface="Lato Bold" panose="020B0604020202020204" charset="0"/>
                <a:ea typeface="Lato Bold" panose="020B0604020202020204" charset="0"/>
                <a:sym typeface="Inter Bold"/>
                <a:rtl/>
              </a:rPr>
              <a:t>תיקון</a:t>
            </a:r>
            <a:r>
              <a:rPr lang="he-IL" sz="2553" b="1" spc="204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  <a:rtl/>
              </a:rPr>
              <a:t> </a:t>
            </a:r>
            <a:r>
              <a:rPr lang="en-US" sz="2553" b="1" spc="204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9</a:t>
            </a:r>
            <a:r>
              <a:rPr lang="he-IL" sz="2553" b="1" spc="204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  <a:rtl/>
              </a:rPr>
              <a:t> </a:t>
            </a:r>
            <a:r>
              <a:rPr lang="he-IL" sz="3039" b="1" spc="191" dirty="0">
                <a:solidFill>
                  <a:srgbClr val="FFFFFF"/>
                </a:solidFill>
                <a:latin typeface="Lato Bold" panose="020B0604020202020204" charset="0"/>
                <a:ea typeface="Lato Bold" panose="020B0604020202020204" charset="0"/>
                <a:sym typeface="Inter Bold"/>
                <a:rtl/>
              </a:rPr>
              <a:t>החדש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82136" y="7506190"/>
            <a:ext cx="1590197" cy="160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 rtl="1">
              <a:lnSpc>
                <a:spcPts val="3200"/>
              </a:lnSpc>
              <a:spcBef>
                <a:spcPct val="0"/>
              </a:spcBef>
            </a:pPr>
            <a:r>
              <a:rPr lang="he-IL" sz="2000" b="1" u="none" strike="noStrike" spc="120" dirty="0">
                <a:solidFill>
                  <a:srgbClr val="121126"/>
                </a:solidFill>
                <a:latin typeface="Lato Bold"/>
                <a:ea typeface="Lato Bold"/>
                <a:cs typeface="Lato Bold"/>
                <a:sym typeface="Lato Bold"/>
                <a:rtl/>
              </a:rPr>
              <a:t>עיכוב הליכים לשם גיבוש הסדר חוב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53679" y="3528667"/>
            <a:ext cx="1790225" cy="343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43"/>
              </a:lnSpc>
              <a:spcBef>
                <a:spcPct val="0"/>
              </a:spcBef>
            </a:pPr>
            <a:r>
              <a:rPr lang="en-US" sz="2030" b="1" spc="162">
                <a:solidFill>
                  <a:srgbClr val="121126"/>
                </a:solidFill>
                <a:latin typeface="Lato Bold"/>
                <a:ea typeface="Lato Bold"/>
                <a:cs typeface="Lato Bold"/>
                <a:sym typeface="Lato Bold"/>
              </a:rPr>
              <a:t>09/ 2019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9600" y="7488583"/>
            <a:ext cx="2481978" cy="1466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968"/>
              </a:lnSpc>
            </a:pPr>
            <a:r>
              <a:rPr lang="he-IL" sz="1855" b="1" spc="111" dirty="0">
                <a:solidFill>
                  <a:srgbClr val="121126"/>
                </a:solidFill>
                <a:latin typeface="Lato Bold"/>
                <a:ea typeface="Lato Bold"/>
                <a:cs typeface="Lato Bold"/>
                <a:sym typeface="Lato Bold"/>
                <a:rtl/>
              </a:rPr>
              <a:t>חלק י’ - הסדר חוב - </a:t>
            </a:r>
          </a:p>
          <a:p>
            <a:pPr algn="ctr" rtl="1">
              <a:lnSpc>
                <a:spcPts val="2968"/>
              </a:lnSpc>
            </a:pPr>
            <a:r>
              <a:rPr lang="he-IL" sz="1855" b="1" spc="111" dirty="0">
                <a:solidFill>
                  <a:srgbClr val="121126"/>
                </a:solidFill>
                <a:latin typeface="Lato Bold"/>
                <a:ea typeface="Lato Bold"/>
                <a:cs typeface="Lato Bold"/>
                <a:sym typeface="Lato Bold"/>
                <a:rtl/>
              </a:rPr>
              <a:t>מחלוקת פוסקים אם ניתן לתת עיכוב הליכים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15419" y="3923276"/>
            <a:ext cx="3216029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3575"/>
              </a:lnSpc>
              <a:spcBef>
                <a:spcPct val="0"/>
              </a:spcBef>
            </a:pPr>
            <a:r>
              <a:rPr lang="he-IL" sz="3039" b="1" spc="191" dirty="0">
                <a:solidFill>
                  <a:srgbClr val="FFFFFF"/>
                </a:solidFill>
                <a:latin typeface="Lato Bold" panose="020B0604020202020204" charset="0"/>
                <a:ea typeface="Lato Bold" panose="020B0604020202020204" charset="0"/>
                <a:sym typeface="Inter Bold"/>
                <a:rtl/>
              </a:rPr>
              <a:t>חוק חדלות פירעון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51676" y="3479493"/>
            <a:ext cx="1220657" cy="343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43"/>
              </a:lnSpc>
              <a:spcBef>
                <a:spcPct val="0"/>
              </a:spcBef>
            </a:pPr>
            <a:r>
              <a:rPr lang="en-US" sz="2030" b="1" spc="162">
                <a:solidFill>
                  <a:srgbClr val="121126"/>
                </a:solidFill>
                <a:latin typeface="Lato Bold"/>
                <a:ea typeface="Lato Bold"/>
                <a:cs typeface="Lato Bold"/>
                <a:sym typeface="Lato Bold"/>
              </a:rPr>
              <a:t>03/2021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958951" y="3957401"/>
            <a:ext cx="3284954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95"/>
              </a:lnSpc>
              <a:spcBef>
                <a:spcPct val="0"/>
              </a:spcBef>
            </a:pPr>
            <a:r>
              <a:rPr lang="he-IL" sz="3039" b="1" spc="191" dirty="0">
                <a:solidFill>
                  <a:srgbClr val="FFFFFF"/>
                </a:solidFill>
                <a:latin typeface="Lato Bold" panose="020B0604020202020204" charset="0"/>
                <a:ea typeface="Lato Bold" panose="020B0604020202020204" charset="0"/>
                <a:sym typeface="Inter Bold"/>
                <a:rtl/>
              </a:rPr>
              <a:t>תיקון </a:t>
            </a:r>
            <a:r>
              <a:rPr lang="en-US" sz="3039" b="1" spc="191" dirty="0">
                <a:solidFill>
                  <a:srgbClr val="FFFFFF"/>
                </a:solidFill>
                <a:latin typeface="Lato Bold" panose="020B0604020202020204" charset="0"/>
                <a:ea typeface="Lato Bold" panose="020B0604020202020204" charset="0"/>
                <a:sym typeface="Inter Bold"/>
                <a:rtl/>
              </a:rPr>
              <a:t>4</a:t>
            </a:r>
            <a:r>
              <a:rPr lang="he-IL" sz="3039" b="1" spc="191" dirty="0">
                <a:solidFill>
                  <a:srgbClr val="FFFFFF"/>
                </a:solidFill>
                <a:latin typeface="Lato Bold" panose="020B0604020202020204" charset="0"/>
                <a:ea typeface="Lato Bold" panose="020B0604020202020204" charset="0"/>
                <a:sym typeface="Inter Bold"/>
                <a:rtl/>
              </a:rPr>
              <a:t> - קורונה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33344" y="129722"/>
            <a:ext cx="7896650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95"/>
              </a:lnSpc>
              <a:spcBef>
                <a:spcPct val="0"/>
              </a:spcBef>
            </a:pPr>
            <a:r>
              <a:rPr lang="he-IL" sz="3200" b="1" spc="191" dirty="0">
                <a:latin typeface="Lato Bold" panose="020B0604020202020204" charset="0"/>
                <a:ea typeface="Lato Bold" panose="020B0604020202020204" charset="0"/>
                <a:sym typeface="Montserrat Bold"/>
                <a:rtl/>
              </a:rPr>
              <a:t>האבולוציה של פרק עיכוב ההליכים </a:t>
            </a:r>
          </a:p>
          <a:p>
            <a:pPr algn="ctr" rtl="1">
              <a:lnSpc>
                <a:spcPts val="3495"/>
              </a:lnSpc>
              <a:spcBef>
                <a:spcPct val="0"/>
              </a:spcBef>
            </a:pPr>
            <a:r>
              <a:rPr lang="he-IL" sz="3200" b="1" spc="191" dirty="0">
                <a:latin typeface="Lato Bold" panose="020B0604020202020204" charset="0"/>
                <a:ea typeface="Lato Bold" panose="020B0604020202020204" charset="0"/>
                <a:sym typeface="Montserrat Bold"/>
                <a:rtl/>
              </a:rPr>
              <a:t> בחוק חדלות פירעון – </a:t>
            </a:r>
          </a:p>
          <a:p>
            <a:pPr marL="0" lvl="0" indent="0" algn="ctr" rtl="1">
              <a:lnSpc>
                <a:spcPts val="3495"/>
              </a:lnSpc>
              <a:spcBef>
                <a:spcPct val="0"/>
              </a:spcBef>
            </a:pPr>
            <a:r>
              <a:rPr lang="he-IL" sz="3200" b="1" spc="191" dirty="0">
                <a:latin typeface="Lato Bold" panose="020B0604020202020204" charset="0"/>
                <a:ea typeface="Lato Bold" panose="020B0604020202020204" charset="0"/>
                <a:sym typeface="Montserrat Bold"/>
                <a:rtl/>
              </a:rPr>
              <a:t> מתיקון </a:t>
            </a:r>
            <a:r>
              <a:rPr lang="en-US" sz="3200" b="1" spc="191" dirty="0">
                <a:latin typeface="Lato Bold" panose="020B0604020202020204" charset="0"/>
                <a:ea typeface="Lato Bold" panose="020B0604020202020204" charset="0"/>
                <a:sym typeface="Montserrat Bold"/>
              </a:rPr>
              <a:t>4</a:t>
            </a:r>
            <a:r>
              <a:rPr lang="he-IL" sz="3200" b="1" spc="191" dirty="0">
                <a:latin typeface="Lato Bold" panose="020B0604020202020204" charset="0"/>
                <a:ea typeface="Lato Bold" panose="020B0604020202020204" charset="0"/>
                <a:sym typeface="Montserrat Bold"/>
                <a:rtl/>
              </a:rPr>
              <a:t> לתיקון </a:t>
            </a:r>
            <a:r>
              <a:rPr lang="en-US" sz="3200" b="1" spc="191" dirty="0">
                <a:latin typeface="Lato Bold" panose="020B0604020202020204" charset="0"/>
                <a:ea typeface="Lato Bold" panose="020B0604020202020204" charset="0"/>
                <a:sym typeface="Montserrat Bold"/>
              </a:rPr>
              <a:t>9</a:t>
            </a:r>
            <a:r>
              <a:rPr lang="ar-EG" sz="3200" b="1" spc="191" dirty="0">
                <a:latin typeface="Lato Bold" panose="020B0604020202020204" charset="0"/>
                <a:ea typeface="Lato Bold" panose="020B0604020202020204" charset="0"/>
                <a:sym typeface="Montserrat Bold"/>
                <a:rtl/>
              </a:rPr>
              <a:t> </a:t>
            </a:r>
          </a:p>
        </p:txBody>
      </p:sp>
      <p:pic>
        <p:nvPicPr>
          <p:cNvPr id="26" name="תמונה 25">
            <a:extLst>
              <a:ext uri="{FF2B5EF4-FFF2-40B4-BE49-F238E27FC236}">
                <a16:creationId xmlns:a16="http://schemas.microsoft.com/office/drawing/2014/main" id="{72477CED-A170-DBE2-8582-86F63A8573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9237" y1="53125" x2="19237" y2="5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23153" y="1414464"/>
            <a:ext cx="2465969" cy="2461695"/>
          </a:xfrm>
          <a:prstGeom prst="rect">
            <a:avLst/>
          </a:prstGeom>
        </p:spPr>
      </p:pic>
      <p:sp>
        <p:nvSpPr>
          <p:cNvPr id="8" name="חץ: ימינה 7">
            <a:extLst>
              <a:ext uri="{FF2B5EF4-FFF2-40B4-BE49-F238E27FC236}">
                <a16:creationId xmlns:a16="http://schemas.microsoft.com/office/drawing/2014/main" id="{8EB0A063-4F5A-4239-880D-D1F9D40941B2}"/>
              </a:ext>
            </a:extLst>
          </p:cNvPr>
          <p:cNvSpPr/>
          <p:nvPr/>
        </p:nvSpPr>
        <p:spPr>
          <a:xfrm>
            <a:off x="17386520" y="5455851"/>
            <a:ext cx="90148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751247" cy="10287000"/>
            <a:chOff x="0" y="0"/>
            <a:chExt cx="779668" cy="1394558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779668" cy="1394558"/>
            </a:xfrm>
            <a:custGeom>
              <a:avLst/>
              <a:gdLst/>
              <a:ahLst/>
              <a:cxnLst/>
              <a:rect l="l" t="t" r="r" b="b"/>
              <a:pathLst>
                <a:path w="779668" h="1394558">
                  <a:moveTo>
                    <a:pt x="779668" y="0"/>
                  </a:moveTo>
                  <a:lnTo>
                    <a:pt x="0" y="0"/>
                  </a:lnTo>
                  <a:lnTo>
                    <a:pt x="0" y="1394558"/>
                  </a:lnTo>
                  <a:lnTo>
                    <a:pt x="779668" y="1394558"/>
                  </a:lnTo>
                  <a:close/>
                </a:path>
              </a:pathLst>
            </a:custGeom>
            <a:blipFill>
              <a:blip r:embed="rId2"/>
              <a:stretch>
                <a:fillRect l="-9584" r="-958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6318063" y="4802865"/>
            <a:ext cx="1098606" cy="1098606"/>
            <a:chOff x="0" y="0"/>
            <a:chExt cx="1464808" cy="146480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464808" cy="1464808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CA6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215829" y="230680"/>
              <a:ext cx="1033150" cy="1003447"/>
            </a:xfrm>
            <a:custGeom>
              <a:avLst/>
              <a:gdLst/>
              <a:ahLst/>
              <a:cxnLst/>
              <a:rect l="l" t="t" r="r" b="b"/>
              <a:pathLst>
                <a:path w="1033150" h="1003447">
                  <a:moveTo>
                    <a:pt x="0" y="0"/>
                  </a:moveTo>
                  <a:lnTo>
                    <a:pt x="1033150" y="0"/>
                  </a:lnTo>
                  <a:lnTo>
                    <a:pt x="1033150" y="1003448"/>
                  </a:lnTo>
                  <a:lnTo>
                    <a:pt x="0" y="1003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6318063" y="8467248"/>
            <a:ext cx="1098606" cy="109860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CA6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2387797" y="73555"/>
            <a:ext cx="5900203" cy="850991"/>
          </a:xfrm>
          <a:custGeom>
            <a:avLst/>
            <a:gdLst/>
            <a:ahLst/>
            <a:cxnLst/>
            <a:rect l="l" t="t" r="r" b="b"/>
            <a:pathLst>
              <a:path w="5900203" h="850991">
                <a:moveTo>
                  <a:pt x="0" y="0"/>
                </a:moveTo>
                <a:lnTo>
                  <a:pt x="5900203" y="0"/>
                </a:lnTo>
                <a:lnTo>
                  <a:pt x="5900203" y="850991"/>
                </a:lnTo>
                <a:lnTo>
                  <a:pt x="0" y="8509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6318063" y="6730147"/>
            <a:ext cx="1098606" cy="109860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CA6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6505522" y="6921100"/>
            <a:ext cx="716700" cy="716700"/>
          </a:xfrm>
          <a:custGeom>
            <a:avLst/>
            <a:gdLst/>
            <a:ahLst/>
            <a:cxnLst/>
            <a:rect l="l" t="t" r="r" b="b"/>
            <a:pathLst>
              <a:path w="716700" h="716700">
                <a:moveTo>
                  <a:pt x="0" y="0"/>
                </a:moveTo>
                <a:lnTo>
                  <a:pt x="716700" y="0"/>
                </a:lnTo>
                <a:lnTo>
                  <a:pt x="716700" y="716699"/>
                </a:lnTo>
                <a:lnTo>
                  <a:pt x="0" y="7166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544909" y="8541475"/>
            <a:ext cx="644915" cy="950150"/>
          </a:xfrm>
          <a:custGeom>
            <a:avLst/>
            <a:gdLst/>
            <a:ahLst/>
            <a:cxnLst/>
            <a:rect l="l" t="t" r="r" b="b"/>
            <a:pathLst>
              <a:path w="644915" h="950150">
                <a:moveTo>
                  <a:pt x="0" y="0"/>
                </a:moveTo>
                <a:lnTo>
                  <a:pt x="644915" y="0"/>
                </a:lnTo>
                <a:lnTo>
                  <a:pt x="644915" y="950151"/>
                </a:lnTo>
                <a:lnTo>
                  <a:pt x="0" y="9501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7284642" y="4968808"/>
            <a:ext cx="8718810" cy="52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4479"/>
              </a:lnSpc>
              <a:spcBef>
                <a:spcPct val="0"/>
              </a:spcBef>
            </a:pPr>
            <a:r>
              <a:rPr lang="he-IL" sz="3199" b="1" spc="255" dirty="0">
                <a:solidFill>
                  <a:srgbClr val="121126"/>
                </a:solidFill>
                <a:latin typeface="Lato Bold"/>
                <a:ea typeface="Lato Bold"/>
                <a:sym typeface="Lato Bold"/>
                <a:rtl/>
              </a:rPr>
              <a:t>המטרה: עידוד הסדרי חוב - תיקון קבע מהותי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86600" y="6965580"/>
            <a:ext cx="8718810" cy="52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4479"/>
              </a:lnSpc>
              <a:spcBef>
                <a:spcPct val="0"/>
              </a:spcBef>
            </a:pPr>
            <a:r>
              <a:rPr lang="he-IL" sz="3199" b="1" spc="255" dirty="0">
                <a:solidFill>
                  <a:srgbClr val="121126"/>
                </a:solidFill>
                <a:latin typeface="Lato Bold"/>
                <a:ea typeface="Lato Bold"/>
                <a:sym typeface="Lato Bold"/>
                <a:rtl/>
              </a:rPr>
              <a:t>התהליך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67231" y="1422344"/>
            <a:ext cx="11156350" cy="210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165"/>
              </a:lnSpc>
              <a:spcBef>
                <a:spcPct val="0"/>
              </a:spcBef>
            </a:pPr>
            <a:r>
              <a:rPr lang="he-IL" sz="7100" b="1" u="sng" spc="447" dirty="0">
                <a:solidFill>
                  <a:srgbClr val="18172F"/>
                </a:solidFill>
                <a:latin typeface="Montserrat Bold"/>
                <a:sym typeface="Montserrat Bold"/>
                <a:rtl/>
              </a:rPr>
              <a:t>תיקון </a:t>
            </a:r>
            <a:r>
              <a:rPr lang="en-US" sz="7100" b="1" u="sng" spc="447" dirty="0">
                <a:solidFill>
                  <a:srgbClr val="18172F"/>
                </a:solidFill>
                <a:latin typeface="Montserrat Bold"/>
                <a:sym typeface="Montserrat Bold"/>
                <a:rtl/>
              </a:rPr>
              <a:t>9</a:t>
            </a:r>
            <a:r>
              <a:rPr lang="he-IL" sz="7100" b="1" u="sng" spc="447" dirty="0">
                <a:solidFill>
                  <a:srgbClr val="18172F"/>
                </a:solidFill>
                <a:latin typeface="Montserrat Bold"/>
                <a:sym typeface="Montserrat Bold"/>
                <a:rtl/>
              </a:rPr>
              <a:t> – הצעת החוק – הרקע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284642" y="8708126"/>
            <a:ext cx="8718810" cy="52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4479"/>
              </a:lnSpc>
              <a:spcBef>
                <a:spcPct val="0"/>
              </a:spcBef>
            </a:pPr>
            <a:r>
              <a:rPr lang="he-IL" sz="3199" b="1" spc="255">
                <a:solidFill>
                  <a:srgbClr val="121126"/>
                </a:solidFill>
                <a:latin typeface="Lato Bold"/>
                <a:ea typeface="Lato Bold"/>
                <a:sym typeface="Lato Bold"/>
                <a:rtl/>
              </a:rPr>
              <a:t>מסקנות ה”ניסוי” - תוצאות הוראת השעה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31629" y="0"/>
            <a:ext cx="8731320" cy="10287000"/>
            <a:chOff x="0" y="0"/>
            <a:chExt cx="229960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607" cy="2709333"/>
            </a:xfrm>
            <a:custGeom>
              <a:avLst/>
              <a:gdLst/>
              <a:ahLst/>
              <a:cxnLst/>
              <a:rect l="l" t="t" r="r" b="b"/>
              <a:pathLst>
                <a:path w="2299607" h="2709333">
                  <a:moveTo>
                    <a:pt x="0" y="0"/>
                  </a:moveTo>
                  <a:lnTo>
                    <a:pt x="2299607" y="0"/>
                  </a:lnTo>
                  <a:lnTo>
                    <a:pt x="229960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C477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299607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734938" y="3319420"/>
            <a:ext cx="6972256" cy="6972256"/>
          </a:xfrm>
          <a:custGeom>
            <a:avLst/>
            <a:gdLst/>
            <a:ahLst/>
            <a:cxnLst/>
            <a:rect l="l" t="t" r="r" b="b"/>
            <a:pathLst>
              <a:path w="6972256" h="6972256">
                <a:moveTo>
                  <a:pt x="0" y="0"/>
                </a:moveTo>
                <a:lnTo>
                  <a:pt x="6972256" y="0"/>
                </a:lnTo>
                <a:lnTo>
                  <a:pt x="6972256" y="6972256"/>
                </a:lnTo>
                <a:lnTo>
                  <a:pt x="0" y="6972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296400" y="588107"/>
            <a:ext cx="1098606" cy="109860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CA6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9503564" y="803397"/>
            <a:ext cx="684277" cy="668026"/>
          </a:xfrm>
          <a:custGeom>
            <a:avLst/>
            <a:gdLst/>
            <a:ahLst/>
            <a:cxnLst/>
            <a:rect l="l" t="t" r="r" b="b"/>
            <a:pathLst>
              <a:path w="684277" h="668026">
                <a:moveTo>
                  <a:pt x="0" y="0"/>
                </a:moveTo>
                <a:lnTo>
                  <a:pt x="684278" y="0"/>
                </a:lnTo>
                <a:lnTo>
                  <a:pt x="684278" y="668026"/>
                </a:lnTo>
                <a:lnTo>
                  <a:pt x="0" y="6680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84867" y="706681"/>
            <a:ext cx="8158162" cy="746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  <a:spcBef>
                <a:spcPct val="0"/>
              </a:spcBef>
            </a:pPr>
            <a:r>
              <a:rPr lang="he-IL" sz="4372" b="1" dirty="0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מידת הבשלות של ההסדר המוצע</a:t>
            </a:r>
            <a:r>
              <a:rPr lang="en-US" sz="4372" b="1" dirty="0">
                <a:solidFill>
                  <a:srgbClr val="18172F"/>
                </a:solidFill>
                <a:latin typeface="Inter Bold"/>
                <a:ea typeface="Inter Bold"/>
                <a:sym typeface="Inter Bold"/>
              </a:rPr>
              <a:t>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296400" y="2494709"/>
            <a:ext cx="1098606" cy="109860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CA6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9503564" y="2709999"/>
            <a:ext cx="684277" cy="668026"/>
          </a:xfrm>
          <a:custGeom>
            <a:avLst/>
            <a:gdLst/>
            <a:ahLst/>
            <a:cxnLst/>
            <a:rect l="l" t="t" r="r" b="b"/>
            <a:pathLst>
              <a:path w="684277" h="668026">
                <a:moveTo>
                  <a:pt x="0" y="0"/>
                </a:moveTo>
                <a:lnTo>
                  <a:pt x="684278" y="0"/>
                </a:lnTo>
                <a:lnTo>
                  <a:pt x="684278" y="668026"/>
                </a:lnTo>
                <a:lnTo>
                  <a:pt x="0" y="6680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9296400" y="8219403"/>
            <a:ext cx="1098606" cy="109860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CA6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9503564" y="8434693"/>
            <a:ext cx="684277" cy="668026"/>
          </a:xfrm>
          <a:custGeom>
            <a:avLst/>
            <a:gdLst/>
            <a:ahLst/>
            <a:cxnLst/>
            <a:rect l="l" t="t" r="r" b="b"/>
            <a:pathLst>
              <a:path w="684277" h="668026">
                <a:moveTo>
                  <a:pt x="0" y="0"/>
                </a:moveTo>
                <a:lnTo>
                  <a:pt x="684278" y="0"/>
                </a:lnTo>
                <a:lnTo>
                  <a:pt x="684278" y="668026"/>
                </a:lnTo>
                <a:lnTo>
                  <a:pt x="0" y="6680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9296400" y="4402940"/>
            <a:ext cx="1098606" cy="1098606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CA6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503564" y="4618230"/>
            <a:ext cx="684277" cy="668026"/>
          </a:xfrm>
          <a:custGeom>
            <a:avLst/>
            <a:gdLst/>
            <a:ahLst/>
            <a:cxnLst/>
            <a:rect l="l" t="t" r="r" b="b"/>
            <a:pathLst>
              <a:path w="684277" h="668026">
                <a:moveTo>
                  <a:pt x="0" y="0"/>
                </a:moveTo>
                <a:lnTo>
                  <a:pt x="684278" y="0"/>
                </a:lnTo>
                <a:lnTo>
                  <a:pt x="684278" y="668026"/>
                </a:lnTo>
                <a:lnTo>
                  <a:pt x="0" y="6680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9185635" y="6311171"/>
            <a:ext cx="1098606" cy="1098606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CA6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9392799" y="6526462"/>
            <a:ext cx="684277" cy="668026"/>
          </a:xfrm>
          <a:custGeom>
            <a:avLst/>
            <a:gdLst/>
            <a:ahLst/>
            <a:cxnLst/>
            <a:rect l="l" t="t" r="r" b="b"/>
            <a:pathLst>
              <a:path w="684277" h="668026">
                <a:moveTo>
                  <a:pt x="0" y="0"/>
                </a:moveTo>
                <a:lnTo>
                  <a:pt x="684278" y="0"/>
                </a:lnTo>
                <a:lnTo>
                  <a:pt x="684278" y="668025"/>
                </a:lnTo>
                <a:lnTo>
                  <a:pt x="0" y="6680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2333749" y="2523694"/>
            <a:ext cx="6448219" cy="71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6120"/>
              </a:lnSpc>
              <a:spcBef>
                <a:spcPct val="0"/>
              </a:spcBef>
            </a:pPr>
            <a:r>
              <a:rPr lang="he-IL" sz="4372" b="1" dirty="0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פירוק "דה לוקס"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91670" y="4073233"/>
            <a:ext cx="8590298" cy="1499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6120"/>
              </a:lnSpc>
              <a:spcBef>
                <a:spcPct val="0"/>
              </a:spcBef>
            </a:pPr>
            <a:r>
              <a:rPr lang="he-IL" sz="4372" b="1" dirty="0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מניעת</a:t>
            </a:r>
            <a:r>
              <a:rPr lang="he-IL" sz="4372" b="1" u="none" strike="noStrike" dirty="0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 </a:t>
            </a:r>
            <a:r>
              <a:rPr lang="he-IL" sz="4372" b="1" dirty="0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הליך</a:t>
            </a:r>
            <a:r>
              <a:rPr lang="he-IL" sz="4372" b="1" u="none" strike="noStrike" dirty="0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 </a:t>
            </a:r>
            <a:r>
              <a:rPr lang="he-IL" sz="4372" b="1" dirty="0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פיקטיבי</a:t>
            </a:r>
            <a:r>
              <a:rPr lang="he-IL" sz="4372" b="1" u="none" strike="noStrike" dirty="0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 </a:t>
            </a:r>
            <a:r>
              <a:rPr lang="he-IL" sz="4372" b="1" dirty="0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לטובת</a:t>
            </a:r>
            <a:r>
              <a:rPr lang="he-IL" sz="4372" b="1" u="none" strike="noStrike" dirty="0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 </a:t>
            </a:r>
            <a:r>
              <a:rPr lang="he-IL" sz="4372" b="1" dirty="0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גמלת</a:t>
            </a:r>
            <a:r>
              <a:rPr lang="he-IL" sz="4372" b="1" u="none" strike="noStrike" dirty="0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 </a:t>
            </a:r>
            <a:r>
              <a:rPr lang="he-IL" sz="4372" b="1" dirty="0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עובדים</a:t>
            </a:r>
            <a:r>
              <a:rPr lang="en-US" sz="4372" b="1" u="none" strike="noStrike" dirty="0">
                <a:solidFill>
                  <a:srgbClr val="18172F"/>
                </a:solidFill>
                <a:latin typeface="Inter Bold"/>
                <a:ea typeface="Inter Bold"/>
                <a:sym typeface="Inter Bold"/>
              </a:rPr>
              <a:t>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03871" y="6146309"/>
            <a:ext cx="8315027" cy="1496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6120"/>
              </a:lnSpc>
              <a:spcBef>
                <a:spcPct val="0"/>
              </a:spcBef>
            </a:pPr>
            <a:r>
              <a:rPr lang="he-IL" sz="4372" b="1" dirty="0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קיבוע</a:t>
            </a:r>
            <a:r>
              <a:rPr lang="he-IL" sz="4372" b="1" u="none" strike="noStrike" dirty="0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 </a:t>
            </a:r>
            <a:r>
              <a:rPr lang="he-IL" sz="4372" b="1" dirty="0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הנאמן באמצעות כניסה מקדימה לחלק י' 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73856" y="8181167"/>
            <a:ext cx="8445042" cy="1499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120"/>
              </a:lnSpc>
              <a:spcBef>
                <a:spcPct val="0"/>
              </a:spcBef>
            </a:pPr>
            <a:r>
              <a:rPr lang="he-IL" sz="4372" b="1" dirty="0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יחידים</a:t>
            </a:r>
            <a:r>
              <a:rPr lang="he-IL" sz="4372" b="1" u="none" strike="noStrike" dirty="0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 – </a:t>
            </a:r>
            <a:r>
              <a:rPr lang="he-IL" sz="4372" b="1" dirty="0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משך</a:t>
            </a:r>
            <a:r>
              <a:rPr lang="he-IL" sz="4372" b="1" u="none" strike="noStrike" dirty="0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 </a:t>
            </a:r>
            <a:r>
              <a:rPr lang="he-IL" sz="4372" b="1" dirty="0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ההליך</a:t>
            </a:r>
            <a:r>
              <a:rPr lang="he-IL" sz="4372" b="1" u="none" strike="noStrike" dirty="0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, </a:t>
            </a:r>
            <a:r>
              <a:rPr lang="he-IL" sz="4372" b="1" dirty="0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מידע רב יותר בהתחלה </a:t>
            </a:r>
            <a:r>
              <a:rPr lang="en-US" sz="4372" b="1" dirty="0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991998" y="3092132"/>
            <a:ext cx="6267302" cy="420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8165"/>
              </a:lnSpc>
              <a:spcBef>
                <a:spcPct val="0"/>
              </a:spcBef>
            </a:pPr>
            <a:r>
              <a:rPr lang="he-IL" sz="7100" b="1" spc="447" dirty="0">
                <a:solidFill>
                  <a:srgbClr val="FFFFFF"/>
                </a:solidFill>
                <a:latin typeface="Montserrat Bold"/>
                <a:ea typeface="Montserrat Bold"/>
                <a:sym typeface="Montserrat Bold"/>
                <a:rtl/>
              </a:rPr>
              <a:t>סוגיות מרכזיות שנדונו בוועדת חוקה</a:t>
            </a:r>
          </a:p>
        </p:txBody>
      </p:sp>
      <p:sp>
        <p:nvSpPr>
          <p:cNvPr id="32" name="Freeform 32"/>
          <p:cNvSpPr/>
          <p:nvPr/>
        </p:nvSpPr>
        <p:spPr>
          <a:xfrm>
            <a:off x="0" y="9440685"/>
            <a:ext cx="5900203" cy="850991"/>
          </a:xfrm>
          <a:custGeom>
            <a:avLst/>
            <a:gdLst/>
            <a:ahLst/>
            <a:cxnLst/>
            <a:rect l="l" t="t" r="r" b="b"/>
            <a:pathLst>
              <a:path w="5900203" h="850991">
                <a:moveTo>
                  <a:pt x="0" y="0"/>
                </a:moveTo>
                <a:lnTo>
                  <a:pt x="5900203" y="0"/>
                </a:lnTo>
                <a:lnTo>
                  <a:pt x="5900203" y="850991"/>
                </a:lnTo>
                <a:lnTo>
                  <a:pt x="0" y="8509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BB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434960" y="2783128"/>
            <a:ext cx="12520311" cy="643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5504"/>
              </a:lnSpc>
              <a:spcBef>
                <a:spcPct val="0"/>
              </a:spcBef>
            </a:pPr>
            <a:r>
              <a:rPr lang="he-IL" sz="3931" b="1" u="none" strike="noStrike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כניסה להליך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434960" y="5447740"/>
            <a:ext cx="12520311" cy="643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504"/>
              </a:lnSpc>
              <a:spcBef>
                <a:spcPct val="0"/>
              </a:spcBef>
            </a:pPr>
            <a:r>
              <a:rPr lang="he-IL" sz="3931" b="1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משך ההליך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434960" y="8112353"/>
            <a:ext cx="12520311" cy="643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504"/>
              </a:lnSpc>
              <a:spcBef>
                <a:spcPct val="0"/>
              </a:spcBef>
            </a:pPr>
            <a:r>
              <a:rPr lang="he-IL" sz="3931" b="1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סיום ההליך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09429" y="1874064"/>
            <a:ext cx="7017466" cy="1605783"/>
            <a:chOff x="0" y="0"/>
            <a:chExt cx="9356621" cy="214104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356621" cy="2141044"/>
              <a:chOff x="0" y="0"/>
              <a:chExt cx="1848221" cy="42292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848221" cy="422922"/>
              </a:xfrm>
              <a:custGeom>
                <a:avLst/>
                <a:gdLst/>
                <a:ahLst/>
                <a:cxnLst/>
                <a:rect l="l" t="t" r="r" b="b"/>
                <a:pathLst>
                  <a:path w="1848221" h="422922">
                    <a:moveTo>
                      <a:pt x="56265" y="0"/>
                    </a:moveTo>
                    <a:lnTo>
                      <a:pt x="1791957" y="0"/>
                    </a:lnTo>
                    <a:cubicBezTo>
                      <a:pt x="1823031" y="0"/>
                      <a:pt x="1848221" y="25191"/>
                      <a:pt x="1848221" y="56265"/>
                    </a:cubicBezTo>
                    <a:lnTo>
                      <a:pt x="1848221" y="366657"/>
                    </a:lnTo>
                    <a:cubicBezTo>
                      <a:pt x="1848221" y="397732"/>
                      <a:pt x="1823031" y="422922"/>
                      <a:pt x="1791957" y="422922"/>
                    </a:cubicBezTo>
                    <a:lnTo>
                      <a:pt x="56265" y="422922"/>
                    </a:lnTo>
                    <a:cubicBezTo>
                      <a:pt x="25191" y="422922"/>
                      <a:pt x="0" y="397732"/>
                      <a:pt x="0" y="366657"/>
                    </a:cubicBezTo>
                    <a:lnTo>
                      <a:pt x="0" y="56265"/>
                    </a:lnTo>
                    <a:cubicBezTo>
                      <a:pt x="0" y="25191"/>
                      <a:pt x="25191" y="0"/>
                      <a:pt x="56265" y="0"/>
                    </a:cubicBezTo>
                    <a:close/>
                  </a:path>
                </a:pathLst>
              </a:custGeom>
              <a:solidFill>
                <a:srgbClr val="1C477C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1848221" cy="4705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26772" y="530137"/>
              <a:ext cx="8399350" cy="1144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49" lvl="1" indent="-269875" algn="ctr" rtl="1">
                <a:lnSpc>
                  <a:spcPts val="3499"/>
                </a:lnSpc>
                <a:buFont typeface="Arial"/>
                <a:buChar char="•"/>
              </a:pPr>
              <a:r>
                <a:rPr lang="he-IL" sz="2499" b="1" dirty="0">
                  <a:solidFill>
                    <a:srgbClr val="FFFFFF"/>
                  </a:solidFill>
                  <a:latin typeface="Inter Bold"/>
                  <a:ea typeface="Inter Bold"/>
                  <a:sym typeface="Inter Bold"/>
                  <a:rtl/>
                </a:rPr>
                <a:t>היתכנות</a:t>
              </a:r>
            </a:p>
            <a:p>
              <a:pPr marL="539749" lvl="1" indent="-269875" algn="ctr" rtl="1">
                <a:lnSpc>
                  <a:spcPts val="3499"/>
                </a:lnSpc>
                <a:buFont typeface="Arial"/>
                <a:buChar char="•"/>
              </a:pPr>
              <a:r>
                <a:rPr lang="he-IL" sz="2499" b="1" dirty="0">
                  <a:solidFill>
                    <a:srgbClr val="FFFFFF"/>
                  </a:solidFill>
                  <a:latin typeface="Inter Bold"/>
                  <a:ea typeface="Inter Bold"/>
                  <a:sym typeface="Inter Bold"/>
                  <a:rtl/>
                </a:rPr>
                <a:t>בשלות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09429" y="4318048"/>
            <a:ext cx="7109067" cy="2603232"/>
            <a:chOff x="0" y="0"/>
            <a:chExt cx="9478756" cy="3470975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9478756" cy="3470975"/>
              <a:chOff x="0" y="0"/>
              <a:chExt cx="1872347" cy="68562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872347" cy="685625"/>
              </a:xfrm>
              <a:custGeom>
                <a:avLst/>
                <a:gdLst/>
                <a:ahLst/>
                <a:cxnLst/>
                <a:rect l="l" t="t" r="r" b="b"/>
                <a:pathLst>
                  <a:path w="1872347" h="685625">
                    <a:moveTo>
                      <a:pt x="55540" y="0"/>
                    </a:moveTo>
                    <a:lnTo>
                      <a:pt x="1816807" y="0"/>
                    </a:lnTo>
                    <a:cubicBezTo>
                      <a:pt x="1847481" y="0"/>
                      <a:pt x="1872347" y="24866"/>
                      <a:pt x="1872347" y="55540"/>
                    </a:cubicBezTo>
                    <a:lnTo>
                      <a:pt x="1872347" y="630085"/>
                    </a:lnTo>
                    <a:cubicBezTo>
                      <a:pt x="1872347" y="644815"/>
                      <a:pt x="1866495" y="658942"/>
                      <a:pt x="1856080" y="669357"/>
                    </a:cubicBezTo>
                    <a:cubicBezTo>
                      <a:pt x="1845664" y="679773"/>
                      <a:pt x="1831537" y="685625"/>
                      <a:pt x="1816807" y="685625"/>
                    </a:cubicBezTo>
                    <a:lnTo>
                      <a:pt x="55540" y="685625"/>
                    </a:lnTo>
                    <a:cubicBezTo>
                      <a:pt x="40810" y="685625"/>
                      <a:pt x="26683" y="679773"/>
                      <a:pt x="16267" y="669357"/>
                    </a:cubicBezTo>
                    <a:cubicBezTo>
                      <a:pt x="5852" y="658942"/>
                      <a:pt x="0" y="644815"/>
                      <a:pt x="0" y="630085"/>
                    </a:cubicBezTo>
                    <a:lnTo>
                      <a:pt x="0" y="55540"/>
                    </a:lnTo>
                    <a:cubicBezTo>
                      <a:pt x="0" y="40810"/>
                      <a:pt x="5852" y="26683"/>
                      <a:pt x="16267" y="16267"/>
                    </a:cubicBezTo>
                    <a:cubicBezTo>
                      <a:pt x="26683" y="5852"/>
                      <a:pt x="40810" y="0"/>
                      <a:pt x="55540" y="0"/>
                    </a:cubicBezTo>
                    <a:close/>
                  </a:path>
                </a:pathLst>
              </a:custGeom>
              <a:solidFill>
                <a:srgbClr val="1C477C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1872347" cy="7332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23488" y="269696"/>
              <a:ext cx="8824771" cy="2942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1">
                <a:lnSpc>
                  <a:spcPts val="3499"/>
                </a:lnSpc>
                <a:spcBef>
                  <a:spcPct val="0"/>
                </a:spcBef>
              </a:pPr>
              <a:r>
                <a:rPr lang="he-IL" sz="2499" b="1" u="sng" dirty="0">
                  <a:solidFill>
                    <a:srgbClr val="FFFFFF"/>
                  </a:solidFill>
                  <a:latin typeface="Inter Bold"/>
                  <a:ea typeface="Inter Bold"/>
                  <a:sym typeface="Inter Bold"/>
                  <a:rtl/>
                </a:rPr>
                <a:t>תאגיד</a:t>
              </a:r>
              <a:r>
                <a:rPr lang="he-IL" sz="2499" b="1" dirty="0">
                  <a:solidFill>
                    <a:srgbClr val="FFFFFF"/>
                  </a:solidFill>
                  <a:latin typeface="Inter Bold"/>
                  <a:ea typeface="Inter Bold"/>
                  <a:sym typeface="Inter Bold"/>
                  <a:rtl/>
                </a:rPr>
                <a:t>:</a:t>
              </a:r>
            </a:p>
            <a:p>
              <a:pPr algn="ctr" rtl="1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dirty="0">
                  <a:solidFill>
                    <a:srgbClr val="FFFFFF"/>
                  </a:solidFill>
                  <a:latin typeface="Inter Bold"/>
                  <a:ea typeface="Inter Bold"/>
                  <a:sym typeface="Inter Bold"/>
                </a:rPr>
                <a:t>45+45+30</a:t>
              </a:r>
              <a:r>
                <a:rPr lang="ar-EG" sz="2499" b="1" dirty="0">
                  <a:solidFill>
                    <a:srgbClr val="FFFFFF"/>
                  </a:solidFill>
                  <a:latin typeface="Inter Bold"/>
                  <a:ea typeface="Inter Bold"/>
                  <a:sym typeface="Inter Bold"/>
                  <a:rtl/>
                </a:rPr>
                <a:t> </a:t>
              </a:r>
            </a:p>
            <a:p>
              <a:pPr algn="ctr" rtl="1">
                <a:lnSpc>
                  <a:spcPts val="3499"/>
                </a:lnSpc>
                <a:spcBef>
                  <a:spcPct val="0"/>
                </a:spcBef>
              </a:pPr>
              <a:r>
                <a:rPr lang="he-IL" sz="2499" b="1" dirty="0">
                  <a:solidFill>
                    <a:srgbClr val="FFFFFF"/>
                  </a:solidFill>
                  <a:latin typeface="Inter Bold"/>
                  <a:ea typeface="Inter Bold"/>
                  <a:sym typeface="Inter Bold"/>
                  <a:rtl/>
                </a:rPr>
                <a:t>(ארכה אחרונה ברוב מניין וערך)</a:t>
              </a:r>
            </a:p>
            <a:p>
              <a:pPr algn="ctr" rtl="1">
                <a:lnSpc>
                  <a:spcPts val="3499"/>
                </a:lnSpc>
                <a:spcBef>
                  <a:spcPct val="0"/>
                </a:spcBef>
              </a:pPr>
              <a:r>
                <a:rPr lang="he-IL" sz="2499" b="1" u="sng" dirty="0">
                  <a:solidFill>
                    <a:srgbClr val="FFFFFF"/>
                  </a:solidFill>
                  <a:latin typeface="Inter Bold"/>
                  <a:ea typeface="Inter Bold"/>
                  <a:sym typeface="Inter Bold"/>
                  <a:rtl/>
                </a:rPr>
                <a:t>יחיד</a:t>
              </a:r>
              <a:r>
                <a:rPr lang="he-IL" sz="2499" b="1" dirty="0">
                  <a:solidFill>
                    <a:srgbClr val="FFFFFF"/>
                  </a:solidFill>
                  <a:latin typeface="Inter Bold"/>
                  <a:ea typeface="Inter Bold"/>
                  <a:sym typeface="Inter Bold"/>
                  <a:rtl/>
                </a:rPr>
                <a:t>: </a:t>
              </a:r>
            </a:p>
            <a:p>
              <a:pPr algn="ctr" rtl="1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dirty="0">
                  <a:solidFill>
                    <a:srgbClr val="FFFFFF"/>
                  </a:solidFill>
                  <a:latin typeface="Inter Bold"/>
                  <a:ea typeface="Inter Bold"/>
                  <a:sym typeface="Inter Bold"/>
                </a:rPr>
                <a:t>45+45</a:t>
              </a:r>
              <a:r>
                <a:rPr lang="he-IL" sz="2499" b="1" dirty="0">
                  <a:solidFill>
                    <a:srgbClr val="FFFFFF"/>
                  </a:solidFill>
                  <a:latin typeface="Inter Bold"/>
                  <a:ea typeface="Inter Bold"/>
                  <a:sym typeface="Inter Bold"/>
                  <a:rtl/>
                </a:rPr>
                <a:t> + תקופות נוספות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09429" y="7597104"/>
            <a:ext cx="7109067" cy="2375356"/>
            <a:chOff x="0" y="0"/>
            <a:chExt cx="9478756" cy="316714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9478756" cy="3167141"/>
              <a:chOff x="0" y="0"/>
              <a:chExt cx="1872347" cy="62560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872347" cy="625608"/>
              </a:xfrm>
              <a:custGeom>
                <a:avLst/>
                <a:gdLst/>
                <a:ahLst/>
                <a:cxnLst/>
                <a:rect l="l" t="t" r="r" b="b"/>
                <a:pathLst>
                  <a:path w="1872347" h="625608">
                    <a:moveTo>
                      <a:pt x="55540" y="0"/>
                    </a:moveTo>
                    <a:lnTo>
                      <a:pt x="1816807" y="0"/>
                    </a:lnTo>
                    <a:cubicBezTo>
                      <a:pt x="1847481" y="0"/>
                      <a:pt x="1872347" y="24866"/>
                      <a:pt x="1872347" y="55540"/>
                    </a:cubicBezTo>
                    <a:lnTo>
                      <a:pt x="1872347" y="570068"/>
                    </a:lnTo>
                    <a:cubicBezTo>
                      <a:pt x="1872347" y="584798"/>
                      <a:pt x="1866495" y="598925"/>
                      <a:pt x="1856080" y="609341"/>
                    </a:cubicBezTo>
                    <a:cubicBezTo>
                      <a:pt x="1845664" y="619757"/>
                      <a:pt x="1831537" y="625608"/>
                      <a:pt x="1816807" y="625608"/>
                    </a:cubicBezTo>
                    <a:lnTo>
                      <a:pt x="55540" y="625608"/>
                    </a:lnTo>
                    <a:cubicBezTo>
                      <a:pt x="24866" y="625608"/>
                      <a:pt x="0" y="600742"/>
                      <a:pt x="0" y="570068"/>
                    </a:cubicBezTo>
                    <a:lnTo>
                      <a:pt x="0" y="55540"/>
                    </a:lnTo>
                    <a:cubicBezTo>
                      <a:pt x="0" y="40810"/>
                      <a:pt x="5852" y="26683"/>
                      <a:pt x="16267" y="16267"/>
                    </a:cubicBezTo>
                    <a:cubicBezTo>
                      <a:pt x="26683" y="5852"/>
                      <a:pt x="40810" y="0"/>
                      <a:pt x="55540" y="0"/>
                    </a:cubicBezTo>
                    <a:close/>
                  </a:path>
                </a:pathLst>
              </a:custGeom>
              <a:solidFill>
                <a:srgbClr val="1C477C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1872347" cy="6732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656335" y="256139"/>
              <a:ext cx="5959079" cy="2344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1">
                <a:lnSpc>
                  <a:spcPts val="3499"/>
                </a:lnSpc>
                <a:spcBef>
                  <a:spcPct val="0"/>
                </a:spcBef>
              </a:pPr>
              <a:endParaRPr/>
            </a:p>
            <a:p>
              <a:pPr algn="ctr" rtl="1">
                <a:lnSpc>
                  <a:spcPts val="3499"/>
                </a:lnSpc>
                <a:spcBef>
                  <a:spcPct val="0"/>
                </a:spcBef>
              </a:pPr>
              <a:r>
                <a:rPr lang="he-IL" sz="2499" b="1">
                  <a:solidFill>
                    <a:srgbClr val="FFFFFF"/>
                  </a:solidFill>
                  <a:latin typeface="Inter Bold"/>
                  <a:ea typeface="Inter Bold"/>
                  <a:sym typeface="Inter Bold"/>
                  <a:rtl/>
                </a:rPr>
                <a:t>מעבר מחלק י' לחלק ב' –</a:t>
              </a:r>
            </a:p>
            <a:p>
              <a:pPr marL="539749" lvl="1" indent="-269875" algn="ctr" rtl="1">
                <a:lnSpc>
                  <a:spcPts val="3499"/>
                </a:lnSpc>
                <a:spcBef>
                  <a:spcPct val="0"/>
                </a:spcBef>
                <a:buAutoNum type="arabicPeriod"/>
              </a:pPr>
              <a:r>
                <a:rPr lang="he-IL" sz="2499" b="1">
                  <a:solidFill>
                    <a:srgbClr val="FFFFFF"/>
                  </a:solidFill>
                  <a:latin typeface="Inter Bold"/>
                  <a:ea typeface="Inter Bold"/>
                  <a:sym typeface="Inter Bold"/>
                  <a:rtl/>
                </a:rPr>
                <a:t>מנהל הסדר כנאמן</a:t>
              </a:r>
            </a:p>
            <a:p>
              <a:pPr algn="ctr" rtl="1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FFFFFF"/>
                  </a:solidFill>
                  <a:latin typeface="Inter Bold"/>
                  <a:ea typeface="Inter Bold"/>
                  <a:sym typeface="Inter Bold"/>
                </a:rPr>
                <a:t>2</a:t>
              </a:r>
              <a:r>
                <a:rPr lang="ar-EG" sz="2499" b="1">
                  <a:solidFill>
                    <a:srgbClr val="FFFFFF"/>
                  </a:solidFill>
                  <a:latin typeface="Inter Bold"/>
                  <a:ea typeface="Inter Bold"/>
                  <a:sym typeface="Inter Bold"/>
                  <a:rtl/>
                </a:rPr>
                <a:t>. </a:t>
              </a:r>
              <a:r>
                <a:rPr lang="he-IL" sz="2499" b="1">
                  <a:solidFill>
                    <a:srgbClr val="FFFFFF"/>
                  </a:solidFill>
                  <a:latin typeface="Inter Bold"/>
                  <a:ea typeface="Inter Bold"/>
                  <a:sym typeface="Inter Bold"/>
                  <a:rtl/>
                </a:rPr>
                <a:t>תנאים בהסדר באשר למעבר 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9434960" y="2688511"/>
            <a:ext cx="3366640" cy="1089950"/>
          </a:xfrm>
          <a:custGeom>
            <a:avLst/>
            <a:gdLst/>
            <a:ahLst/>
            <a:cxnLst/>
            <a:rect l="l" t="t" r="r" b="b"/>
            <a:pathLst>
              <a:path w="3366640" h="1089950">
                <a:moveTo>
                  <a:pt x="0" y="0"/>
                </a:moveTo>
                <a:lnTo>
                  <a:pt x="3366640" y="0"/>
                </a:lnTo>
                <a:lnTo>
                  <a:pt x="3366640" y="1089950"/>
                </a:lnTo>
                <a:lnTo>
                  <a:pt x="0" y="1089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0498153" y="218847"/>
            <a:ext cx="7789847" cy="1655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6513"/>
              </a:lnSpc>
              <a:spcBef>
                <a:spcPct val="0"/>
              </a:spcBef>
            </a:pPr>
            <a:r>
              <a:rPr lang="he-IL" sz="5664" b="1" u="sng" spc="356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תיקון </a:t>
            </a:r>
            <a:r>
              <a:rPr lang="en-US" sz="5664" b="1" u="sng" spc="356">
                <a:solidFill>
                  <a:srgbClr val="18172F"/>
                </a:solidFill>
                <a:latin typeface="Inter Bold"/>
                <a:ea typeface="Inter Bold"/>
                <a:sym typeface="Inter Bold"/>
              </a:rPr>
              <a:t>9</a:t>
            </a:r>
            <a:r>
              <a:rPr lang="he-IL" sz="5664" b="1" u="sng" spc="356">
                <a:solidFill>
                  <a:srgbClr val="18172F"/>
                </a:solidFill>
                <a:latin typeface="Inter Bold"/>
                <a:ea typeface="Inter Bold"/>
                <a:sym typeface="Inter Bold"/>
                <a:rtl/>
              </a:rPr>
              <a:t> - ממעוף הציפור</a:t>
            </a:r>
          </a:p>
        </p:txBody>
      </p:sp>
      <p:sp>
        <p:nvSpPr>
          <p:cNvPr id="22" name="Freeform 22"/>
          <p:cNvSpPr/>
          <p:nvPr/>
        </p:nvSpPr>
        <p:spPr>
          <a:xfrm>
            <a:off x="9434960" y="5281843"/>
            <a:ext cx="3366640" cy="1089950"/>
          </a:xfrm>
          <a:custGeom>
            <a:avLst/>
            <a:gdLst/>
            <a:ahLst/>
            <a:cxnLst/>
            <a:rect l="l" t="t" r="r" b="b"/>
            <a:pathLst>
              <a:path w="3366640" h="1089950">
                <a:moveTo>
                  <a:pt x="0" y="0"/>
                </a:moveTo>
                <a:lnTo>
                  <a:pt x="3366640" y="0"/>
                </a:lnTo>
                <a:lnTo>
                  <a:pt x="3366640" y="1089949"/>
                </a:lnTo>
                <a:lnTo>
                  <a:pt x="0" y="1089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9434960" y="8239807"/>
            <a:ext cx="3366640" cy="1089950"/>
          </a:xfrm>
          <a:custGeom>
            <a:avLst/>
            <a:gdLst/>
            <a:ahLst/>
            <a:cxnLst/>
            <a:rect l="l" t="t" r="r" b="b"/>
            <a:pathLst>
              <a:path w="3366640" h="1089950">
                <a:moveTo>
                  <a:pt x="0" y="0"/>
                </a:moveTo>
                <a:lnTo>
                  <a:pt x="3366640" y="0"/>
                </a:lnTo>
                <a:lnTo>
                  <a:pt x="3366640" y="1089950"/>
                </a:lnTo>
                <a:lnTo>
                  <a:pt x="0" y="1089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83203" y="185940"/>
            <a:ext cx="5900203" cy="850991"/>
          </a:xfrm>
          <a:custGeom>
            <a:avLst/>
            <a:gdLst/>
            <a:ahLst/>
            <a:cxnLst/>
            <a:rect l="l" t="t" r="r" b="b"/>
            <a:pathLst>
              <a:path w="5900203" h="850991">
                <a:moveTo>
                  <a:pt x="0" y="0"/>
                </a:moveTo>
                <a:lnTo>
                  <a:pt x="5900203" y="0"/>
                </a:lnTo>
                <a:lnTo>
                  <a:pt x="5900203" y="850991"/>
                </a:lnTo>
                <a:lnTo>
                  <a:pt x="0" y="8509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6154033" y="0"/>
            <a:ext cx="4602332" cy="4602332"/>
          </a:xfrm>
          <a:custGeom>
            <a:avLst/>
            <a:gdLst/>
            <a:ahLst/>
            <a:cxnLst/>
            <a:rect l="l" t="t" r="r" b="b"/>
            <a:pathLst>
              <a:path w="4602332" h="4602332">
                <a:moveTo>
                  <a:pt x="0" y="4602332"/>
                </a:moveTo>
                <a:lnTo>
                  <a:pt x="4602332" y="4602332"/>
                </a:lnTo>
                <a:lnTo>
                  <a:pt x="4602332" y="0"/>
                </a:lnTo>
                <a:lnTo>
                  <a:pt x="0" y="0"/>
                </a:lnTo>
                <a:lnTo>
                  <a:pt x="0" y="4602332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09041" y="1622077"/>
            <a:ext cx="13727980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9776"/>
              </a:lnSpc>
              <a:spcBef>
                <a:spcPct val="0"/>
              </a:spcBef>
            </a:pPr>
            <a:r>
              <a:rPr lang="he-IL" sz="8501" b="1" spc="535" dirty="0">
                <a:solidFill>
                  <a:srgbClr val="18172F"/>
                </a:solidFill>
                <a:latin typeface="Montserrat Bold"/>
                <a:ea typeface="Montserrat Bold"/>
                <a:sym typeface="Montserrat Bold"/>
                <a:rtl/>
              </a:rPr>
              <a:t>תיקון </a:t>
            </a:r>
            <a:r>
              <a:rPr lang="en-US" sz="8501" b="1" spc="535" dirty="0">
                <a:solidFill>
                  <a:srgbClr val="18172F"/>
                </a:solidFill>
                <a:latin typeface="Montserrat Bold"/>
                <a:ea typeface="Montserrat Bold"/>
                <a:sym typeface="Montserrat Bold"/>
              </a:rPr>
              <a:t>9</a:t>
            </a:r>
            <a:r>
              <a:rPr lang="he-IL" sz="8501" b="1" spc="535" dirty="0">
                <a:solidFill>
                  <a:srgbClr val="18172F"/>
                </a:solidFill>
                <a:latin typeface="Montserrat Bold"/>
                <a:ea typeface="Montserrat Bold"/>
                <a:sym typeface="Montserrat Bold"/>
                <a:rtl/>
              </a:rPr>
              <a:t> - בשורות מרכזיות לחייבים ולנושים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29891" y="8566605"/>
            <a:ext cx="8658753" cy="593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203"/>
              </a:lnSpc>
              <a:spcBef>
                <a:spcPct val="0"/>
              </a:spcBef>
            </a:pPr>
            <a:r>
              <a:rPr lang="he-IL" sz="3252" u="none" strike="noStrike" spc="195">
                <a:solidFill>
                  <a:srgbClr val="18172F"/>
                </a:solidFill>
                <a:latin typeface="Lato"/>
                <a:ea typeface="Lato"/>
                <a:sym typeface="Lato"/>
                <a:rtl/>
              </a:rPr>
              <a:t>איזונים בין חייבים לנושים</a:t>
            </a:r>
            <a:r>
              <a:rPr lang="en-US" sz="3252" u="none" strike="noStrike" spc="195">
                <a:solidFill>
                  <a:srgbClr val="18172F"/>
                </a:solidFill>
                <a:latin typeface="Lato"/>
                <a:ea typeface="Lato"/>
                <a:sym typeface="Lato"/>
              </a:rPr>
              <a:t> 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12635964" y="9188718"/>
            <a:ext cx="3290805" cy="3290805"/>
          </a:xfrm>
          <a:custGeom>
            <a:avLst/>
            <a:gdLst/>
            <a:ahLst/>
            <a:cxnLst/>
            <a:rect l="l" t="t" r="r" b="b"/>
            <a:pathLst>
              <a:path w="3290805" h="3290805">
                <a:moveTo>
                  <a:pt x="3290804" y="0"/>
                </a:moveTo>
                <a:lnTo>
                  <a:pt x="0" y="0"/>
                </a:lnTo>
                <a:lnTo>
                  <a:pt x="0" y="3290804"/>
                </a:lnTo>
                <a:lnTo>
                  <a:pt x="3290804" y="3290804"/>
                </a:lnTo>
                <a:lnTo>
                  <a:pt x="3290804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513194" y="7544848"/>
            <a:ext cx="8658753" cy="645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5396"/>
              </a:lnSpc>
              <a:spcBef>
                <a:spcPct val="0"/>
              </a:spcBef>
            </a:pPr>
            <a:r>
              <a:rPr lang="he-IL" sz="3854" b="1" spc="308">
                <a:solidFill>
                  <a:srgbClr val="18172F"/>
                </a:solidFill>
                <a:latin typeface="Lato Bold"/>
                <a:ea typeface="Lato Bold"/>
                <a:sym typeface="Lato Bold"/>
                <a:rtl/>
              </a:rPr>
              <a:t>דיוק המטוטלת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471797" y="4844929"/>
            <a:ext cx="510944" cy="51094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CA6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1191" tIns="61191" rIns="61191" bIns="61191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513194" y="4680767"/>
            <a:ext cx="8658753" cy="675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5564"/>
              </a:lnSpc>
              <a:spcBef>
                <a:spcPct val="0"/>
              </a:spcBef>
            </a:pPr>
            <a:r>
              <a:rPr lang="he-IL" sz="3974" b="1" spc="317">
                <a:solidFill>
                  <a:srgbClr val="18172F"/>
                </a:solidFill>
                <a:latin typeface="Lato Bold"/>
                <a:ea typeface="Lato Bold"/>
                <a:sym typeface="Lato Bold"/>
                <a:rtl/>
              </a:rPr>
              <a:t>שער כניסה משודרג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14639" y="5624088"/>
            <a:ext cx="8974005" cy="127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203"/>
              </a:lnSpc>
              <a:spcBef>
                <a:spcPct val="0"/>
              </a:spcBef>
            </a:pPr>
            <a:r>
              <a:rPr lang="he-IL" sz="3252" spc="195" dirty="0">
                <a:solidFill>
                  <a:srgbClr val="18172F"/>
                </a:solidFill>
                <a:latin typeface="Lato"/>
                <a:ea typeface="Lato"/>
                <a:sym typeface="Lato"/>
                <a:rtl/>
              </a:rPr>
              <a:t>דיוק הגבולות</a:t>
            </a:r>
            <a:r>
              <a:rPr lang="ar-EG" sz="3252" u="none" strike="noStrike" spc="195" dirty="0">
                <a:solidFill>
                  <a:srgbClr val="18172F"/>
                </a:solidFill>
                <a:latin typeface="Lato"/>
                <a:ea typeface="Lato"/>
                <a:sym typeface="Lato"/>
                <a:rtl/>
              </a:rPr>
              <a:t> </a:t>
            </a:r>
            <a:r>
              <a:rPr lang="he-IL" sz="3252" u="none" strike="noStrike" spc="195" dirty="0">
                <a:solidFill>
                  <a:srgbClr val="18172F"/>
                </a:solidFill>
                <a:latin typeface="Lato"/>
                <a:ea typeface="Lato"/>
                <a:sym typeface="Lato"/>
                <a:rtl/>
              </a:rPr>
              <a:t>בין</a:t>
            </a:r>
            <a:r>
              <a:rPr lang="ar-EG" sz="3252" u="none" strike="noStrike" spc="195" dirty="0">
                <a:solidFill>
                  <a:srgbClr val="18172F"/>
                </a:solidFill>
                <a:latin typeface="Lato"/>
                <a:ea typeface="Lato"/>
                <a:sym typeface="Lato"/>
                <a:rtl/>
              </a:rPr>
              <a:t> </a:t>
            </a:r>
            <a:r>
              <a:rPr lang="he-IL" sz="3252" u="none" strike="noStrike" spc="195" dirty="0">
                <a:solidFill>
                  <a:srgbClr val="18172F"/>
                </a:solidFill>
                <a:latin typeface="Lato"/>
                <a:ea typeface="Lato"/>
                <a:sym typeface="Lato"/>
                <a:rtl/>
              </a:rPr>
              <a:t>הליך</a:t>
            </a:r>
            <a:r>
              <a:rPr lang="ar-EG" sz="3252" u="none" strike="noStrike" spc="195" dirty="0">
                <a:solidFill>
                  <a:srgbClr val="18172F"/>
                </a:solidFill>
                <a:latin typeface="Lato"/>
                <a:ea typeface="Lato"/>
                <a:sym typeface="Lato"/>
                <a:rtl/>
              </a:rPr>
              <a:t> </a:t>
            </a:r>
            <a:r>
              <a:rPr lang="he-IL" sz="3252" u="none" strike="noStrike" spc="195" dirty="0">
                <a:solidFill>
                  <a:srgbClr val="18172F"/>
                </a:solidFill>
                <a:latin typeface="Lato"/>
                <a:ea typeface="Lato"/>
                <a:sym typeface="Lato"/>
                <a:rtl/>
              </a:rPr>
              <a:t>חדלות</a:t>
            </a:r>
            <a:r>
              <a:rPr lang="ar-EG" sz="3252" u="none" strike="noStrike" spc="195" dirty="0">
                <a:solidFill>
                  <a:srgbClr val="18172F"/>
                </a:solidFill>
                <a:latin typeface="Lato"/>
                <a:ea typeface="Lato"/>
                <a:sym typeface="Lato"/>
                <a:rtl/>
              </a:rPr>
              <a:t> </a:t>
            </a:r>
            <a:r>
              <a:rPr lang="he-IL" sz="3252" u="none" strike="noStrike" spc="195" dirty="0">
                <a:solidFill>
                  <a:srgbClr val="18172F"/>
                </a:solidFill>
                <a:latin typeface="Lato"/>
                <a:ea typeface="Lato"/>
                <a:sym typeface="Lato"/>
                <a:rtl/>
              </a:rPr>
              <a:t>פירעון</a:t>
            </a:r>
            <a:r>
              <a:rPr lang="ar-EG" sz="3252" u="none" strike="noStrike" spc="195" dirty="0">
                <a:solidFill>
                  <a:srgbClr val="18172F"/>
                </a:solidFill>
                <a:latin typeface="Lato"/>
                <a:ea typeface="Lato"/>
                <a:sym typeface="Lato"/>
                <a:rtl/>
              </a:rPr>
              <a:t> </a:t>
            </a:r>
            <a:r>
              <a:rPr lang="he-IL" sz="3252" u="none" strike="noStrike" spc="195" dirty="0">
                <a:solidFill>
                  <a:srgbClr val="18172F"/>
                </a:solidFill>
                <a:latin typeface="Lato"/>
                <a:ea typeface="Lato"/>
                <a:sym typeface="Lato"/>
                <a:rtl/>
              </a:rPr>
              <a:t>"על</a:t>
            </a:r>
            <a:r>
              <a:rPr lang="ar-EG" sz="3252" u="none" strike="noStrike" spc="195" dirty="0">
                <a:solidFill>
                  <a:srgbClr val="18172F"/>
                </a:solidFill>
                <a:latin typeface="Lato"/>
                <a:ea typeface="Lato"/>
                <a:sym typeface="Lato"/>
                <a:rtl/>
              </a:rPr>
              <a:t> </a:t>
            </a:r>
            <a:r>
              <a:rPr lang="he-IL" sz="3252" u="none" strike="noStrike" spc="195" dirty="0">
                <a:solidFill>
                  <a:srgbClr val="18172F"/>
                </a:solidFill>
                <a:latin typeface="Lato"/>
                <a:ea typeface="Lato"/>
                <a:sym typeface="Lato"/>
                <a:rtl/>
              </a:rPr>
              <a:t>מלא"</a:t>
            </a:r>
            <a:r>
              <a:rPr lang="ar-EG" sz="3252" u="none" strike="noStrike" spc="195" dirty="0">
                <a:solidFill>
                  <a:srgbClr val="18172F"/>
                </a:solidFill>
                <a:latin typeface="Lato"/>
                <a:ea typeface="Lato"/>
                <a:sym typeface="Lato"/>
                <a:rtl/>
              </a:rPr>
              <a:t> </a:t>
            </a:r>
            <a:r>
              <a:rPr lang="he-IL" sz="3252" u="none" strike="noStrike" spc="195" dirty="0">
                <a:solidFill>
                  <a:srgbClr val="18172F"/>
                </a:solidFill>
                <a:latin typeface="Lato"/>
                <a:ea typeface="Lato"/>
                <a:sym typeface="Lato"/>
                <a:rtl/>
              </a:rPr>
              <a:t>לבין</a:t>
            </a:r>
            <a:r>
              <a:rPr lang="ar-EG" sz="3252" u="none" strike="noStrike" spc="195" dirty="0">
                <a:solidFill>
                  <a:srgbClr val="18172F"/>
                </a:solidFill>
                <a:latin typeface="Lato"/>
                <a:ea typeface="Lato"/>
                <a:sym typeface="Lato"/>
                <a:rtl/>
              </a:rPr>
              <a:t> </a:t>
            </a:r>
            <a:r>
              <a:rPr lang="he-IL" sz="3252" u="none" strike="noStrike" spc="195" dirty="0">
                <a:solidFill>
                  <a:srgbClr val="18172F"/>
                </a:solidFill>
                <a:latin typeface="Lato"/>
                <a:ea typeface="Lato"/>
                <a:sym typeface="Lato"/>
                <a:rtl/>
              </a:rPr>
              <a:t>הליך</a:t>
            </a:r>
            <a:r>
              <a:rPr lang="ar-EG" sz="3252" u="none" strike="noStrike" spc="195" dirty="0">
                <a:solidFill>
                  <a:srgbClr val="18172F"/>
                </a:solidFill>
                <a:latin typeface="Lato"/>
                <a:ea typeface="Lato"/>
                <a:sym typeface="Lato"/>
                <a:rtl/>
              </a:rPr>
              <a:t> </a:t>
            </a:r>
            <a:r>
              <a:rPr lang="he-IL" sz="3252" u="none" strike="noStrike" spc="195" dirty="0">
                <a:solidFill>
                  <a:srgbClr val="18172F"/>
                </a:solidFill>
                <a:latin typeface="Lato"/>
                <a:ea typeface="Lato"/>
                <a:sym typeface="Lato"/>
                <a:rtl/>
              </a:rPr>
              <a:t>הסדר</a:t>
            </a:r>
            <a:r>
              <a:rPr lang="ar-EG" sz="3252" u="none" strike="noStrike" spc="195" dirty="0">
                <a:solidFill>
                  <a:srgbClr val="18172F"/>
                </a:solidFill>
                <a:latin typeface="Lato"/>
                <a:ea typeface="Lato"/>
                <a:sym typeface="Lato"/>
                <a:rtl/>
              </a:rPr>
              <a:t> </a:t>
            </a:r>
            <a:r>
              <a:rPr lang="he-IL" sz="3252" u="none" strike="noStrike" spc="195" dirty="0">
                <a:solidFill>
                  <a:srgbClr val="18172F"/>
                </a:solidFill>
                <a:latin typeface="Lato"/>
                <a:ea typeface="Lato"/>
                <a:sym typeface="Lato"/>
                <a:rtl/>
              </a:rPr>
              <a:t>חוב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060899" y="433539"/>
            <a:ext cx="5900203" cy="850991"/>
          </a:xfrm>
          <a:custGeom>
            <a:avLst/>
            <a:gdLst/>
            <a:ahLst/>
            <a:cxnLst/>
            <a:rect l="l" t="t" r="r" b="b"/>
            <a:pathLst>
              <a:path w="5900203" h="850991">
                <a:moveTo>
                  <a:pt x="0" y="0"/>
                </a:moveTo>
                <a:lnTo>
                  <a:pt x="5900202" y="0"/>
                </a:lnTo>
                <a:lnTo>
                  <a:pt x="5900202" y="850991"/>
                </a:lnTo>
                <a:lnTo>
                  <a:pt x="0" y="8509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2471797" y="7679598"/>
            <a:ext cx="510944" cy="51094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CA6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1191" tIns="61191" rIns="61191" bIns="61191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345</Words>
  <Application>Microsoft Office PowerPoint</Application>
  <PresentationFormat>מותאם אישית</PresentationFormat>
  <Paragraphs>80</Paragraphs>
  <Slides>10</Slides>
  <Notes>1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7" baseType="lpstr">
      <vt:lpstr>Inter Bold</vt:lpstr>
      <vt:lpstr>Lato</vt:lpstr>
      <vt:lpstr>Lato Bold</vt:lpstr>
      <vt:lpstr>Arial</vt:lpstr>
      <vt:lpstr>Montserrat Bold</vt:lpstr>
      <vt:lpstr>Calibri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תיקון 9 חוק חדלות פירעון - מצגת של לירון נעים</dc:title>
  <dc:creator>TAL</dc:creator>
  <cp:lastModifiedBy>Liron Naim</cp:lastModifiedBy>
  <cp:revision>9</cp:revision>
  <dcterms:created xsi:type="dcterms:W3CDTF">2006-08-16T00:00:00Z</dcterms:created>
  <dcterms:modified xsi:type="dcterms:W3CDTF">2025-11-17T20:30:43Z</dcterms:modified>
  <dc:identifier>DAG42eC8V3Y</dc:identifier>
</cp:coreProperties>
</file>